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6" r:id="rId9"/>
    <p:sldId id="261" r:id="rId10"/>
    <p:sldId id="262" r:id="rId11"/>
    <p:sldId id="263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1E67-D752-43EB-AAFE-E9B81A872FCF}" type="datetimeFigureOut">
              <a:rPr lang="ru-RU" smtClean="0"/>
              <a:t>2022-03-21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5D029-90D5-4546-BD80-845FA69F2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04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7E7B8-4FE3-4C02-9E9B-D6BE98075FB8}" type="datetimeFigureOut">
              <a:rPr lang="ru-RU" smtClean="0"/>
              <a:t>2022-03-21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9B08-31BE-4F95-8887-54187FF3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9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A9B08-31BE-4F95-8887-54187FF3C0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2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2022-03-21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2022-03-21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2022-03-21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2022-03-21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2022-03-21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2022-03-21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2022-03-21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2022-03-21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2022-03-21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2022-03-21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2022-03-21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2022-03-21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6864" cy="23762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позитивных установок к различным видам труда и творчества детей старшего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733256"/>
            <a:ext cx="3312368" cy="720080"/>
          </a:xfrm>
        </p:spPr>
        <p:txBody>
          <a:bodyPr>
            <a:normAutofit fontScale="92500"/>
          </a:bodyPr>
          <a:lstStyle/>
          <a:p>
            <a:pPr algn="l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Подготовили: Мазурова Е.В.,                     Колчина Г.С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88641"/>
            <a:ext cx="7776864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бюджетное дошкольное образовательное учреждение «Детский сад «Радужный» поселка Зональная станция» Томского района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21825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СОДЕРЖАНИЕ РУЧНОГО ТРУДА ДОШКОЛЬНИКОВ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Работа с тканью, нитками</a:t>
            </a:r>
            <a:br>
              <a:rPr lang="ru-RU" sz="2400" dirty="0" smtClean="0"/>
            </a:br>
            <a:r>
              <a:rPr lang="ru-RU" sz="2400" dirty="0" smtClean="0"/>
              <a:t>- Работа с природным материалом</a:t>
            </a:r>
            <a:br>
              <a:rPr lang="ru-RU" sz="2400" dirty="0" smtClean="0"/>
            </a:br>
            <a:r>
              <a:rPr lang="ru-RU" sz="2400" dirty="0" smtClean="0"/>
              <a:t>- Работа с бумагой, картоном</a:t>
            </a:r>
            <a:br>
              <a:rPr lang="ru-RU" sz="2400" dirty="0" smtClean="0"/>
            </a:br>
            <a:r>
              <a:rPr lang="ru-RU" sz="2400" dirty="0" smtClean="0"/>
              <a:t>- Работа с бросовым и искусственным материалом</a:t>
            </a:r>
            <a:br>
              <a:rPr lang="ru-RU" sz="2400" dirty="0" smtClean="0"/>
            </a:br>
            <a:r>
              <a:rPr lang="ru-RU" sz="2400" dirty="0" smtClean="0"/>
              <a:t>- Работа с тестом, глиной</a:t>
            </a:r>
            <a:endParaRPr lang="ru-RU" sz="2400" dirty="0"/>
          </a:p>
        </p:txBody>
      </p:sp>
      <p:pic>
        <p:nvPicPr>
          <p:cNvPr id="4" name="Содержимое 3" descr="IMG_20201201_16145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2666143" cy="2736304"/>
          </a:xfrm>
        </p:spPr>
      </p:pic>
      <p:pic>
        <p:nvPicPr>
          <p:cNvPr id="5" name="Содержимое 3" descr="IMG_20201201_16145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636912"/>
            <a:ext cx="2736304" cy="2806466"/>
          </a:xfrm>
          <a:prstGeom prst="rect">
            <a:avLst/>
          </a:prstGeom>
        </p:spPr>
      </p:pic>
      <p:pic>
        <p:nvPicPr>
          <p:cNvPr id="6" name="Содержимое 3" descr="IMG_20201201_161456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212976"/>
            <a:ext cx="2808312" cy="27381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424936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/>
              <a:t>Для того чтобы </a:t>
            </a:r>
            <a:r>
              <a:rPr lang="ru-RU" sz="3300" b="1" dirty="0" smtClean="0"/>
              <a:t>сформировать позитивные установки к труду </a:t>
            </a:r>
            <a:r>
              <a:rPr lang="ru-RU" sz="3300" u="sng" dirty="0" smtClean="0"/>
              <a:t>необходимы следующие условия</a:t>
            </a:r>
            <a:r>
              <a:rPr lang="ru-RU" sz="3300" dirty="0" smtClean="0"/>
              <a:t>:</a:t>
            </a:r>
          </a:p>
          <a:p>
            <a:r>
              <a:rPr lang="ru-RU" sz="3300" dirty="0" smtClean="0"/>
              <a:t>создание эмоционально </a:t>
            </a:r>
            <a:r>
              <a:rPr lang="ru-RU" sz="3300" b="1" dirty="0" smtClean="0"/>
              <a:t>положительной</a:t>
            </a:r>
            <a:r>
              <a:rPr lang="ru-RU" sz="3300" dirty="0" smtClean="0"/>
              <a:t> обстановке в процессе </a:t>
            </a:r>
            <a:r>
              <a:rPr lang="ru-RU" sz="3300" b="1" dirty="0" smtClean="0"/>
              <a:t>труда</a:t>
            </a:r>
            <a:r>
              <a:rPr lang="ru-RU" sz="3300" dirty="0" smtClean="0"/>
              <a:t>;</a:t>
            </a:r>
          </a:p>
          <a:p>
            <a:r>
              <a:rPr lang="ru-RU" sz="3300" dirty="0" smtClean="0"/>
              <a:t>создание </a:t>
            </a:r>
            <a:r>
              <a:rPr lang="ru-RU" sz="3300" b="1" dirty="0" smtClean="0"/>
              <a:t>мотивации трудовой деятельности</a:t>
            </a:r>
            <a:r>
              <a:rPr lang="ru-RU" sz="3300" dirty="0" smtClean="0"/>
              <a:t>;</a:t>
            </a:r>
          </a:p>
          <a:p>
            <a:r>
              <a:rPr lang="ru-RU" sz="3300" dirty="0" smtClean="0"/>
              <a:t>демонстрация заинтересованности педагога;</a:t>
            </a:r>
          </a:p>
          <a:p>
            <a:r>
              <a:rPr lang="ru-RU" sz="3300" dirty="0" smtClean="0"/>
              <a:t>подбор оборудования для </a:t>
            </a:r>
            <a:r>
              <a:rPr lang="ru-RU" sz="3300" b="1" dirty="0" smtClean="0"/>
              <a:t>труда</a:t>
            </a:r>
            <a:r>
              <a:rPr lang="ru-RU" sz="3300" dirty="0" smtClean="0"/>
              <a:t>;</a:t>
            </a:r>
          </a:p>
          <a:p>
            <a:r>
              <a:rPr lang="ru-RU" sz="3300" dirty="0" smtClean="0"/>
              <a:t>-систематическое включение каждого ребенка в </a:t>
            </a:r>
            <a:r>
              <a:rPr lang="ru-RU" sz="3300" b="1" dirty="0" smtClean="0"/>
              <a:t>труд на правах партнера</a:t>
            </a:r>
            <a:r>
              <a:rPr lang="ru-RU" sz="3300" dirty="0" smtClean="0"/>
              <a:t>;</a:t>
            </a:r>
          </a:p>
          <a:p>
            <a:r>
              <a:rPr lang="ru-RU" sz="3300" dirty="0" smtClean="0"/>
              <a:t>учет нагрузки, состояние здоровья, интереса, способности ребенка;</a:t>
            </a:r>
          </a:p>
          <a:p>
            <a:r>
              <a:rPr lang="ru-RU" sz="3300" dirty="0" smtClean="0"/>
              <a:t>поощрение в процессе и по результатам </a:t>
            </a:r>
            <a:r>
              <a:rPr lang="ru-RU" sz="3300" b="1" dirty="0" smtClean="0"/>
              <a:t>труда</a:t>
            </a:r>
            <a:r>
              <a:rPr lang="ru-RU" sz="3300" dirty="0" smtClean="0"/>
              <a:t>;</a:t>
            </a:r>
          </a:p>
          <a:p>
            <a:r>
              <a:rPr lang="ru-RU" sz="3300" dirty="0" smtClean="0"/>
              <a:t>создание </a:t>
            </a:r>
            <a:r>
              <a:rPr lang="ru-RU" sz="3300" b="1" dirty="0" smtClean="0"/>
              <a:t>трудовой атмосферы</a:t>
            </a:r>
            <a:r>
              <a:rPr lang="ru-RU" sz="3300" dirty="0" smtClean="0"/>
              <a:t>, постоянной занятости, стремление к полученным делам.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внешний,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81222A2-9E57-9641-B0B0-E7BBE72ECE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1282"/>
            <a:ext cx="9143985" cy="68567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89B6B2-BF97-C547-B71F-D1B40C924D08}"/>
              </a:ext>
            </a:extLst>
          </p:cNvPr>
          <p:cNvSpPr txBox="1"/>
          <p:nvPr/>
        </p:nvSpPr>
        <p:spPr>
          <a:xfrm>
            <a:off x="214001" y="523114"/>
            <a:ext cx="709688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Мультфильмы обладают богатыми педагогическими возможностями: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 представления об окружающем мире;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 примеры поведения;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оценочное отношение к миру;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реализовывать эмоциональные потребности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034787-82BC-5842-B51C-FC10E9773755}"/>
              </a:ext>
            </a:extLst>
          </p:cNvPr>
          <p:cNvSpPr txBox="1"/>
          <p:nvPr/>
        </p:nvSpPr>
        <p:spPr>
          <a:xfrm>
            <a:off x="2411760" y="2996952"/>
            <a:ext cx="6516216" cy="35394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сочетает в себе слово и картинку, то есть включает два органа восприятия: зрение и слух одновременно, а если добавить совместный с ребенком анализ увиденного, мультфильм станет мощным воспитательным инструментом и будет являться одним из эффективных наглядных материалов.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FA1DD4-BC04-974D-8D70-628EAF3FD10B}"/>
              </a:ext>
            </a:extLst>
          </p:cNvPr>
          <p:cNvSpPr/>
          <p:nvPr/>
        </p:nvSpPr>
        <p:spPr>
          <a:xfrm>
            <a:off x="6858000" y="264093"/>
            <a:ext cx="1970468" cy="222804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00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ешний,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81222A2-9E57-9641-B0B0-E7BBE72ECE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326536"/>
            <a:ext cx="9143985" cy="6856718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C674D88-D8FE-A54D-A66B-152B9770525B}"/>
              </a:ext>
            </a:extLst>
          </p:cNvPr>
          <p:cNvSpPr/>
          <p:nvPr/>
        </p:nvSpPr>
        <p:spPr>
          <a:xfrm>
            <a:off x="4028905" y="541200"/>
            <a:ext cx="4607792" cy="120217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«НЕХОЧУХА»</a:t>
            </a:r>
          </a:p>
          <a:p>
            <a:pPr algn="ctr"/>
            <a:r>
              <a:rPr lang="ru-RU" dirty="0"/>
              <a:t>Творческое объединение «Экран», 1986 г.</a:t>
            </a:r>
          </a:p>
          <a:p>
            <a:pPr algn="ctr"/>
            <a:r>
              <a:rPr lang="ru-RU" dirty="0"/>
              <a:t>Длительность: 9мин 13с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C84B5D9-AE8A-7E41-A8AD-2195FDB24DA3}"/>
              </a:ext>
            </a:extLst>
          </p:cNvPr>
          <p:cNvSpPr/>
          <p:nvPr/>
        </p:nvSpPr>
        <p:spPr>
          <a:xfrm>
            <a:off x="221665" y="326536"/>
            <a:ext cx="3122785" cy="327662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F00E6BED-A866-D940-B017-D9A2A1AC47AB}"/>
              </a:ext>
            </a:extLst>
          </p:cNvPr>
          <p:cNvSpPr/>
          <p:nvPr/>
        </p:nvSpPr>
        <p:spPr>
          <a:xfrm>
            <a:off x="3992893" y="2103401"/>
            <a:ext cx="4679816" cy="12021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Цель: </a:t>
            </a:r>
            <a:r>
              <a:rPr lang="ru-RU" dirty="0">
                <a:solidFill>
                  <a:schemeClr val="bg1"/>
                </a:solidFill>
              </a:rPr>
              <a:t>формировать отрицательное отношение к лени, показать, что постоянные удовольствия не приносят никакого результата.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2E424CD0-96B3-F346-AFC0-DB3AF068855F}"/>
              </a:ext>
            </a:extLst>
          </p:cNvPr>
          <p:cNvSpPr/>
          <p:nvPr/>
        </p:nvSpPr>
        <p:spPr>
          <a:xfrm>
            <a:off x="104234" y="3972005"/>
            <a:ext cx="6123949" cy="30573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Краткое содержание.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Мальчик ничего не хотел делать, только смотреть мультики и играть. Он не убирал за собой и не помогал бабушке по дому и мечтал попасть в страну где ничего не надо делать. Туда он и попал. В стране </a:t>
            </a:r>
            <a:r>
              <a:rPr lang="ru-RU" dirty="0" err="1">
                <a:solidFill>
                  <a:schemeClr val="tx1"/>
                </a:solidFill>
              </a:rPr>
              <a:t>Нехочухии</a:t>
            </a:r>
            <a:r>
              <a:rPr lang="ru-RU" dirty="0">
                <a:solidFill>
                  <a:schemeClr val="tx1"/>
                </a:solidFill>
              </a:rPr>
              <a:t> была различные удовольствия и обслуживающие роботы. Мальчик быстро устал от повторяющихся развлечений и стал повторять: «не хочу» , а робот ему отвечал: «Будешь как великий </a:t>
            </a:r>
            <a:r>
              <a:rPr lang="ru-RU" dirty="0" err="1">
                <a:solidFill>
                  <a:schemeClr val="tx1"/>
                </a:solidFill>
              </a:rPr>
              <a:t>Нехочуха</a:t>
            </a:r>
            <a:r>
              <a:rPr lang="ru-RU" dirty="0">
                <a:solidFill>
                  <a:schemeClr val="tx1"/>
                </a:solidFill>
              </a:rPr>
              <a:t>». Мальчик увидел настоящего </a:t>
            </a:r>
            <a:r>
              <a:rPr lang="ru-RU" dirty="0" err="1">
                <a:solidFill>
                  <a:schemeClr val="tx1"/>
                </a:solidFill>
              </a:rPr>
              <a:t>Нехочуху</a:t>
            </a:r>
            <a:r>
              <a:rPr lang="ru-RU" dirty="0">
                <a:solidFill>
                  <a:schemeClr val="tx1"/>
                </a:solidFill>
              </a:rPr>
              <a:t>- отвратительного, толстого лентяя и понял, что не хочет стать таким.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3A69A459-1343-4341-82C6-D1F7A8854F27}"/>
              </a:ext>
            </a:extLst>
          </p:cNvPr>
          <p:cNvSpPr/>
          <p:nvPr/>
        </p:nvSpPr>
        <p:spPr>
          <a:xfrm>
            <a:off x="6437020" y="3603157"/>
            <a:ext cx="2562932" cy="325484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3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ешний,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81222A2-9E57-9641-B0B0-E7BBE72ECE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2"/>
            <a:ext cx="9143985" cy="685671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472F9D9-3855-D348-A7F6-CAE10EAE0D34}"/>
              </a:ext>
            </a:extLst>
          </p:cNvPr>
          <p:cNvSpPr/>
          <p:nvPr/>
        </p:nvSpPr>
        <p:spPr>
          <a:xfrm>
            <a:off x="319413" y="313151"/>
            <a:ext cx="3051633" cy="299242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32A6CC1A-777D-2D47-9D16-E89A2FC017B5}"/>
              </a:ext>
            </a:extLst>
          </p:cNvPr>
          <p:cNvSpPr/>
          <p:nvPr/>
        </p:nvSpPr>
        <p:spPr>
          <a:xfrm>
            <a:off x="4028905" y="541200"/>
            <a:ext cx="4607792" cy="120217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«ТАК СОЙДЕТ»</a:t>
            </a:r>
          </a:p>
          <a:p>
            <a:pPr algn="ctr"/>
            <a:r>
              <a:rPr lang="ru-RU" dirty="0"/>
              <a:t>«</a:t>
            </a:r>
            <a:r>
              <a:rPr lang="ru-RU" dirty="0" err="1"/>
              <a:t>Союзмультфильм</a:t>
            </a:r>
            <a:r>
              <a:rPr lang="ru-RU" dirty="0"/>
              <a:t>», 1971 г.</a:t>
            </a:r>
          </a:p>
          <a:p>
            <a:pPr algn="ctr"/>
            <a:r>
              <a:rPr lang="ru-RU" dirty="0"/>
              <a:t>Длительность: 10 мин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F65639-9154-FD49-84F4-7B4BD91BCEDE}"/>
              </a:ext>
            </a:extLst>
          </p:cNvPr>
          <p:cNvSpPr/>
          <p:nvPr/>
        </p:nvSpPr>
        <p:spPr>
          <a:xfrm>
            <a:off x="3992893" y="2103401"/>
            <a:ext cx="4679816" cy="12021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Цель: </a:t>
            </a:r>
            <a:r>
              <a:rPr lang="ru-RU" dirty="0">
                <a:solidFill>
                  <a:schemeClr val="bg1"/>
                </a:solidFill>
              </a:rPr>
              <a:t>формировать отрицательное отношение к халатности, небрежности, показать детям, что любое дело нужно выполнять качественно.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481FD08-D759-ED40-9A1D-28A4D2D108D4}"/>
              </a:ext>
            </a:extLst>
          </p:cNvPr>
          <p:cNvSpPr/>
          <p:nvPr/>
        </p:nvSpPr>
        <p:spPr>
          <a:xfrm>
            <a:off x="199622" y="3552431"/>
            <a:ext cx="6805271" cy="31055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Краткое содержание.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Ежу уже не хватало сил самому накрыть крышу черепицей. Заяц-мастер согласился помочь, уложил всё быстро, но криво и косо. На замечание Ежа Заяц ответил: «И так сойдёт!», после чего от случайного чихания вся черепица свалилась на него.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Лисе, у которой развалилась табуретка, Заяц предложил помощь. Наспех починив, заяц уселся на неё, но табуретка под ним развалилась. Барсуку Заяц пытался починить в доме свет, но, получив удар током, свалился с лестницы, порвав при этом джинсы.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Обратился Заяц к Бобру-портному. Бобёр наспех починил джинсы, отрезав одну штанину по колено. Возмущённый Заяц услыхал от Бобра в ответ свою знакомую фразу: «Ничего… И так сойдёт!», которая заставила Зайца задуматься о своей некачественной работе.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DFD7B76-E8E8-E749-AA96-E5634877375D}"/>
              </a:ext>
            </a:extLst>
          </p:cNvPr>
          <p:cNvSpPr/>
          <p:nvPr/>
        </p:nvSpPr>
        <p:spPr>
          <a:xfrm>
            <a:off x="7099479" y="3583941"/>
            <a:ext cx="1844899" cy="285549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43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ешний,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81222A2-9E57-9641-B0B0-E7BBE72ECE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0"/>
            <a:ext cx="9143985" cy="685671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472F9D9-3855-D348-A7F6-CAE10EAE0D34}"/>
              </a:ext>
            </a:extLst>
          </p:cNvPr>
          <p:cNvSpPr/>
          <p:nvPr/>
        </p:nvSpPr>
        <p:spPr>
          <a:xfrm>
            <a:off x="5828861" y="360608"/>
            <a:ext cx="2998148" cy="576973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32A6CC1A-777D-2D47-9D16-E89A2FC017B5}"/>
              </a:ext>
            </a:extLst>
          </p:cNvPr>
          <p:cNvSpPr/>
          <p:nvPr/>
        </p:nvSpPr>
        <p:spPr>
          <a:xfrm>
            <a:off x="316990" y="96987"/>
            <a:ext cx="4607792" cy="12021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«ПИРОЖОК»</a:t>
            </a:r>
          </a:p>
          <a:p>
            <a:pPr algn="ctr"/>
            <a:r>
              <a:rPr lang="ru-RU" dirty="0"/>
              <a:t>«</a:t>
            </a:r>
            <a:r>
              <a:rPr lang="ru-RU" dirty="0" err="1"/>
              <a:t>Союзмультфильм</a:t>
            </a:r>
            <a:r>
              <a:rPr lang="ru-RU" dirty="0"/>
              <a:t>», 1956 г.</a:t>
            </a:r>
          </a:p>
          <a:p>
            <a:pPr algn="ctr"/>
            <a:r>
              <a:rPr lang="ru-RU" dirty="0"/>
              <a:t>Длительность: 10 мин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F65639-9154-FD49-84F4-7B4BD91BCEDE}"/>
              </a:ext>
            </a:extLst>
          </p:cNvPr>
          <p:cNvSpPr/>
          <p:nvPr/>
        </p:nvSpPr>
        <p:spPr>
          <a:xfrm>
            <a:off x="316990" y="1760758"/>
            <a:ext cx="4679816" cy="120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Цель: формировать у детей желание трудиться, показать важность труда для каждого.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481FD08-D759-ED40-9A1D-28A4D2D108D4}"/>
              </a:ext>
            </a:extLst>
          </p:cNvPr>
          <p:cNvSpPr/>
          <p:nvPr/>
        </p:nvSpPr>
        <p:spPr>
          <a:xfrm>
            <a:off x="0" y="3311538"/>
            <a:ext cx="5696247" cy="320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Краткое содержание.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Трудолюбивая Курочка и её цыплята выращивали на своём поле пшеницу и решили поле расширить, но никак не могли выкорчевать большой пень. Отправилась Курочка к соседям Шарику и </a:t>
            </a:r>
            <a:r>
              <a:rPr lang="ru-RU" sz="1600" dirty="0" err="1">
                <a:solidFill>
                  <a:schemeClr val="tx1"/>
                </a:solidFill>
              </a:rPr>
              <a:t>Мурзику</a:t>
            </a:r>
            <a:r>
              <a:rPr lang="ru-RU" sz="1600" dirty="0">
                <a:solidFill>
                  <a:schemeClr val="tx1"/>
                </a:solidFill>
              </a:rPr>
              <a:t> за помощью, а они отказались помочь. Наступила осень. Курочка и цыплята собрали урожай. Испекла Курочка ароматный пирог, и ленивые соседи прибежали на запах. Но хозяйка выгнала их при этом произнеся: «Белоручек, лежебок мы не звали на пирог». Цыплята, доев пирожок, выходят на крыльцо и кричат лодырям вдогонку: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 «Спрячьте ваши ложки, да пустые плошки!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Мы лентяям пирога не дадим ни крошки!»</a:t>
            </a:r>
          </a:p>
        </p:txBody>
      </p:sp>
    </p:spTree>
    <p:extLst>
      <p:ext uri="{BB962C8B-B14F-4D97-AF65-F5344CB8AC3E}">
        <p14:creationId xmlns:p14="http://schemas.microsoft.com/office/powerpoint/2010/main" val="332764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ешний,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81222A2-9E57-9641-B0B0-E7BBE72ECE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1282"/>
            <a:ext cx="9143985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F92E08-8480-9B40-830E-E9ADF65AC076}"/>
              </a:ext>
            </a:extLst>
          </p:cNvPr>
          <p:cNvSpPr txBox="1"/>
          <p:nvPr/>
        </p:nvSpPr>
        <p:spPr>
          <a:xfrm>
            <a:off x="4724415" y="2924944"/>
            <a:ext cx="44195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Мультфильмы о труде: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«Дядя Миша»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«Вовка в тридевятом царстве»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про лень»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«Маша больше не лентяйка»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Федорино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горе»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2FF268B-654B-9440-9A19-57E186DA34D3}"/>
              </a:ext>
            </a:extLst>
          </p:cNvPr>
          <p:cNvSpPr/>
          <p:nvPr/>
        </p:nvSpPr>
        <p:spPr>
          <a:xfrm>
            <a:off x="217798" y="95379"/>
            <a:ext cx="2906387" cy="3105879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F834F587-EB6E-8746-B094-84F8F54C22D7}"/>
              </a:ext>
            </a:extLst>
          </p:cNvPr>
          <p:cNvSpPr/>
          <p:nvPr/>
        </p:nvSpPr>
        <p:spPr>
          <a:xfrm>
            <a:off x="678491" y="3429001"/>
            <a:ext cx="3251200" cy="3308647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2A750D7-2F1A-1642-A969-EFF12FF3BBD9}"/>
              </a:ext>
            </a:extLst>
          </p:cNvPr>
          <p:cNvSpPr/>
          <p:nvPr/>
        </p:nvSpPr>
        <p:spPr>
          <a:xfrm>
            <a:off x="3563888" y="260648"/>
            <a:ext cx="2304256" cy="266429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20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Подборка мультфильмов по формированию позитивных установок у дошкольников к различным видам труда.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496944" cy="5400600"/>
          </a:xfrm>
        </p:spPr>
        <p:txBody>
          <a:bodyPr numCol="3">
            <a:noAutofit/>
          </a:bodyPr>
          <a:lstStyle/>
          <a:p>
            <a:r>
              <a:rPr lang="ru-RU" sz="2200" dirty="0" smtClean="0"/>
              <a:t>«</a:t>
            </a:r>
            <a:r>
              <a:rPr lang="ru-RU" sz="2200" dirty="0"/>
              <a:t>Дудочка и кувшинчик»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Кем быть»</a:t>
            </a:r>
          </a:p>
          <a:p>
            <a:r>
              <a:rPr lang="ru-RU" sz="2200" dirty="0"/>
              <a:t>«Маша больше не лентяйка»</a:t>
            </a:r>
          </a:p>
          <a:p>
            <a:r>
              <a:rPr lang="ru-RU" sz="2200" dirty="0"/>
              <a:t>«Так сойдет»</a:t>
            </a:r>
          </a:p>
          <a:p>
            <a:r>
              <a:rPr lang="ru-RU" sz="2200" dirty="0"/>
              <a:t>«</a:t>
            </a:r>
            <a:r>
              <a:rPr lang="ru-RU" sz="2200" dirty="0" err="1"/>
              <a:t>Нехочуха</a:t>
            </a:r>
            <a:r>
              <a:rPr lang="ru-RU" sz="2200" dirty="0"/>
              <a:t>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Золушка»</a:t>
            </a:r>
          </a:p>
          <a:p>
            <a:r>
              <a:rPr lang="ru-RU" sz="2200" dirty="0"/>
              <a:t>«Три поросенка»</a:t>
            </a:r>
          </a:p>
          <a:p>
            <a:r>
              <a:rPr lang="ru-RU" sz="2200" dirty="0"/>
              <a:t>«</a:t>
            </a:r>
            <a:r>
              <a:rPr lang="ru-RU" sz="2200" dirty="0" err="1"/>
              <a:t>Федорино</a:t>
            </a:r>
            <a:r>
              <a:rPr lang="ru-RU" sz="2200" dirty="0"/>
              <a:t> горе»</a:t>
            </a:r>
          </a:p>
          <a:p>
            <a:r>
              <a:rPr lang="ru-RU" sz="2200" dirty="0"/>
              <a:t>«Пирожок»</a:t>
            </a:r>
          </a:p>
          <a:p>
            <a:r>
              <a:rPr lang="ru-RU" sz="2200" dirty="0"/>
              <a:t>«Высокая горка»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Незнайка учится»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Заходил ко мне Сережка»</a:t>
            </a:r>
          </a:p>
          <a:p>
            <a:r>
              <a:rPr lang="ru-RU" sz="2200" dirty="0"/>
              <a:t>«Песенка мышонка: «Какой чудесный день»»</a:t>
            </a:r>
          </a:p>
          <a:p>
            <a:r>
              <a:rPr lang="ru-RU" sz="2200" dirty="0"/>
              <a:t>«Вовка в Тридевятом царстве»</a:t>
            </a:r>
          </a:p>
          <a:p>
            <a:r>
              <a:rPr lang="ru-RU" sz="2200" dirty="0"/>
              <a:t>«Летучий корабль»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Простоквашино»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Что такое хорошо и что такое плохо»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Стрекоза и муравей»</a:t>
            </a:r>
          </a:p>
          <a:p>
            <a:r>
              <a:rPr lang="ru-RU" sz="2200" dirty="0"/>
              <a:t>«А что ты умеешь»</a:t>
            </a:r>
          </a:p>
          <a:p>
            <a:r>
              <a:rPr lang="ru-RU" sz="2200" dirty="0"/>
              <a:t>«Сказка про лень»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Мороз Иванович»</a:t>
            </a:r>
          </a:p>
          <a:p>
            <a:r>
              <a:rPr lang="ru-RU" sz="2200" dirty="0"/>
              <a:t>«Кот рыболов»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Кот Леопольд»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Все профессии нужны»</a:t>
            </a:r>
          </a:p>
          <a:p>
            <a:r>
              <a:rPr lang="ru-RU" sz="2200" dirty="0"/>
              <a:t>«Тяжкий труд»</a:t>
            </a:r>
          </a:p>
          <a:p>
            <a:r>
              <a:rPr lang="ru-RU" sz="2200" dirty="0"/>
              <a:t>«Чиполино»</a:t>
            </a:r>
          </a:p>
          <a:p>
            <a:r>
              <a:rPr lang="ru-RU" sz="2200" dirty="0"/>
              <a:t>«Бременские музыканты»</a:t>
            </a:r>
          </a:p>
          <a:p>
            <a:r>
              <a:rPr lang="ru-RU" sz="2200" dirty="0" smtClean="0"/>
              <a:t>«</a:t>
            </a:r>
            <a:r>
              <a:rPr lang="ru-RU" sz="2200" dirty="0"/>
              <a:t>Айболит»</a:t>
            </a:r>
          </a:p>
          <a:p>
            <a:r>
              <a:rPr lang="ru-RU" sz="2200" dirty="0"/>
              <a:t>«Дядя Степа»</a:t>
            </a:r>
          </a:p>
          <a:p>
            <a:r>
              <a:rPr lang="ru-RU" sz="2200" dirty="0" smtClean="0"/>
              <a:t>«</a:t>
            </a:r>
            <a:r>
              <a:rPr lang="ru-RU" sz="2200" dirty="0" err="1"/>
              <a:t>Мойдодыр</a:t>
            </a:r>
            <a:r>
              <a:rPr lang="ru-RU" sz="2200" dirty="0"/>
              <a:t>»</a:t>
            </a:r>
          </a:p>
          <a:p>
            <a:pPr marL="0" indent="0">
              <a:buNone/>
            </a:pP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6080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08012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100" b="1" dirty="0" smtClean="0"/>
              <a:t>Значение трудового воспитания в становлении личности ребенка-дошкольника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Трудовое воспитание является одной из важнейших сторон воспитания подрастающего поколения. В детском саду трудовое воспитание заключается в ознакомлении детей с трудом взрослых, в приобщении детей к доступной им трудовой деятельности. </a:t>
            </a:r>
          </a:p>
          <a:p>
            <a:r>
              <a:rPr lang="ru-RU" dirty="0" smtClean="0"/>
              <a:t>В процессе ознакомления с трудом взрослых воспитатель формирует у детей положительное отношение к их труду, бережное отношение к его результатам, стремление оказывать взрослым посильную помощь. </a:t>
            </a:r>
          </a:p>
          <a:p>
            <a:r>
              <a:rPr lang="ru-RU" dirty="0" smtClean="0"/>
              <a:t>Включая детей в трудовую деятельность, воспитатель формирует трудовые навыки, воспитывает привычку к трудовому усилию, ответственность, заботливость, бережливость, трудолюбие, готовность участвовать в труде, не избегая неприятной работы, формирует положительные взаимоотношения между детьми.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08012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b="1" dirty="0" smtClean="0"/>
              <a:t> </a:t>
            </a:r>
            <a:r>
              <a:rPr lang="ru-RU" sz="3100" b="1" dirty="0" smtClean="0"/>
              <a:t>Разновидности труда детей дошкольного возраста, их характеристика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Самообслуживание – </a:t>
            </a:r>
            <a:r>
              <a:rPr lang="ru-RU" sz="2500" dirty="0" smtClean="0"/>
              <a:t>основной особенностью этого вида труда является направленность на себя. Содержание самообслуживания – умение обслужить себя. Общественная значимость – ребенок освобождает других от обслуживания себя. </a:t>
            </a:r>
          </a:p>
          <a:p>
            <a:r>
              <a:rPr lang="ru-RU" sz="2500" dirty="0" smtClean="0"/>
              <a:t>В процессе самообслуживания ребенок овладевает всеми компонентами трудовой деятельности и становится самостоятельным, удовлетворяет свою потребность в деятельности, накапливает знания о предметах, приучается к трудовому усилию.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08012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 </a:t>
            </a:r>
            <a:r>
              <a:rPr lang="ru-RU" sz="2700" b="1" dirty="0" smtClean="0"/>
              <a:t>В старшем дошкольном возрасте приобретаются новые навыки</a:t>
            </a:r>
            <a:br>
              <a:rPr lang="ru-RU" sz="2700" b="1" dirty="0" smtClean="0"/>
            </a:br>
            <a:r>
              <a:rPr lang="ru-RU" sz="2700" b="1" dirty="0" smtClean="0"/>
              <a:t>самообслуживания: уборка постели, уход за волосами, обувью.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1026" name="Picture 2" descr="C:\Users\raduz\Desktop\труд\IMG_20211126_152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03" t="6013" r="21213"/>
          <a:stretch>
            <a:fillRect/>
          </a:stretch>
        </p:blipFill>
        <p:spPr bwMode="auto">
          <a:xfrm>
            <a:off x="755576" y="1700808"/>
            <a:ext cx="3600400" cy="2337101"/>
          </a:xfrm>
          <a:prstGeom prst="rect">
            <a:avLst/>
          </a:prstGeom>
          <a:noFill/>
        </p:spPr>
      </p:pic>
      <p:pic>
        <p:nvPicPr>
          <p:cNvPr id="5" name="Picture 2" descr="C:\Users\raduz\Desktop\труд\IMG_20211126_152353.jpg"/>
          <p:cNvPicPr>
            <a:picLocks noChangeAspect="1" noChangeArrowheads="1"/>
          </p:cNvPicPr>
          <p:nvPr/>
        </p:nvPicPr>
        <p:blipFill>
          <a:blip r:embed="rId3" cstate="print"/>
          <a:srcRect l="10143" r="10746"/>
          <a:stretch>
            <a:fillRect/>
          </a:stretch>
        </p:blipFill>
        <p:spPr bwMode="auto">
          <a:xfrm>
            <a:off x="4716016" y="1730770"/>
            <a:ext cx="3894976" cy="2274294"/>
          </a:xfrm>
          <a:prstGeom prst="rect">
            <a:avLst/>
          </a:prstGeom>
          <a:noFill/>
        </p:spPr>
      </p:pic>
      <p:pic>
        <p:nvPicPr>
          <p:cNvPr id="6" name="Picture 2" descr="C:\Users\raduz\Desktop\труд\IMG_20211126_15235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293096"/>
            <a:ext cx="4269022" cy="1972021"/>
          </a:xfrm>
          <a:prstGeom prst="rect">
            <a:avLst/>
          </a:prstGeom>
          <a:noFill/>
        </p:spPr>
      </p:pic>
      <p:pic>
        <p:nvPicPr>
          <p:cNvPr id="7" name="Picture 2" descr="C:\Users\raduz\Desktop\труд\IMG_20211126_15235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16016" y="4293096"/>
            <a:ext cx="4208830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352928" cy="6192688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Хозяйственно-бытовой труд - </a:t>
            </a:r>
            <a:r>
              <a:rPr lang="ru-RU" sz="2500" dirty="0" smtClean="0"/>
              <a:t>предполагает умение поддерживать порядок в окружающей обстановке; участие в организации бытовых процессов и учебной деятельности. Особенность этого вида – общественная направленность - удовлетворение потребностей окружающих.</a:t>
            </a:r>
          </a:p>
          <a:p>
            <a:r>
              <a:rPr lang="ru-RU" sz="2500" dirty="0" smtClean="0"/>
              <a:t>Особенность хозяйственно-бытового труда старших дошкольников состоит в умении самостоятельно организовать его: подобрать необходимый инвентарь, удобно его разместить, привести всё в порядок после работы. </a:t>
            </a:r>
          </a:p>
          <a:p>
            <a:r>
              <a:rPr lang="ru-RU" sz="2500" dirty="0" smtClean="0"/>
              <a:t>В процессе труда дети проявляют старательность, стремление к хорошему результату, доброжелательно относятся к сверстникам.</a:t>
            </a:r>
            <a:endParaRPr lang="ru-RU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2211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Дети поддерживают чистоту в комнате и на участке, ремонтируют игрушки, книги, оказывают помощь малышам.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IMG_20211126_18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504" r="17693"/>
          <a:stretch>
            <a:fillRect/>
          </a:stretch>
        </p:blipFill>
        <p:spPr>
          <a:xfrm>
            <a:off x="323528" y="1268760"/>
            <a:ext cx="2736304" cy="2393791"/>
          </a:xfrm>
        </p:spPr>
      </p:pic>
      <p:pic>
        <p:nvPicPr>
          <p:cNvPr id="5" name="Содержимое 3" descr="IMG_20211126_18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457518"/>
            <a:ext cx="3024336" cy="2268252"/>
          </a:xfrm>
          <a:prstGeom prst="rect">
            <a:avLst/>
          </a:prstGeom>
        </p:spPr>
      </p:pic>
      <p:pic>
        <p:nvPicPr>
          <p:cNvPr id="6" name="Содержимое 3" descr="IMG_20211126_182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196752"/>
            <a:ext cx="1800200" cy="2400267"/>
          </a:xfrm>
          <a:prstGeom prst="rect">
            <a:avLst/>
          </a:prstGeom>
        </p:spPr>
      </p:pic>
      <p:pic>
        <p:nvPicPr>
          <p:cNvPr id="7" name="Содержимое 3" descr="IMG_20211126_182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77072"/>
            <a:ext cx="2954082" cy="1800200"/>
          </a:xfrm>
          <a:prstGeom prst="rect">
            <a:avLst/>
          </a:prstGeom>
        </p:spPr>
      </p:pic>
      <p:pic>
        <p:nvPicPr>
          <p:cNvPr id="8" name="Содержимое 3" descr="IMG_20211126_182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077072"/>
            <a:ext cx="2954082" cy="1728192"/>
          </a:xfrm>
          <a:prstGeom prst="rect">
            <a:avLst/>
          </a:prstGeom>
        </p:spPr>
      </p:pic>
      <p:pic>
        <p:nvPicPr>
          <p:cNvPr id="9" name="Содержимое 3" descr="IMG_20211126_1820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3861048"/>
            <a:ext cx="1795343" cy="23937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Труд в природе - </a:t>
            </a:r>
            <a:r>
              <a:rPr lang="ru-RU" sz="2800" dirty="0" smtClean="0"/>
              <a:t>предусматривает участие детей в уходе за растениями, выращивание растений в уголке природы, на огороде, в цветнике. Особое значение этот вид труда имеет для развития наблюдательности, воспитания бережного отношения ко всему живому, любви к родной природе. Он помогает педагогу решать задачи физического развития детей, совершенствования движений, повышения выносливости, развития способности к физическому усилию</a:t>
            </a:r>
          </a:p>
          <a:p>
            <a:r>
              <a:rPr lang="ru-RU" sz="2800" dirty="0" smtClean="0"/>
              <a:t>Для старшей группы в уголке природы помещаются растения, требующие более сложных приемов ухода, в огороде высаживаются различные виды овощей с разным сроком вегетации, что позволяет сделать труд более систематическим.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273630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Дошкольники опрыскивают растения из пульверизатора, сметают щеточкой пыль с ворсистых листьев, рыхлят землю. С помощью воспитателя дети подкармливают растения, высаживают рассаду, собирают семена дикорастущих растений (для подкормки зимующих птиц). В процессе труда педагог учит детей наблюдать за ростом и развитием растений, отмечать происходящие изменения, различать растения по характерным признакам, листьям, семенам. Это расширяет их представления о жизни растений, вызывает живой интерес к </a:t>
            </a:r>
            <a:r>
              <a:rPr lang="ru-RU" sz="2700" b="1" dirty="0" smtClean="0"/>
              <a:t>ним.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IMG_20211126_173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3007277" cy="1800200"/>
          </a:xfrm>
        </p:spPr>
      </p:pic>
      <p:pic>
        <p:nvPicPr>
          <p:cNvPr id="6" name="Содержимое 3" descr="IMG_20211126_173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29926" y="3974930"/>
            <a:ext cx="3367527" cy="1555587"/>
          </a:xfrm>
          <a:prstGeom prst="rect">
            <a:avLst/>
          </a:prstGeom>
        </p:spPr>
      </p:pic>
      <p:pic>
        <p:nvPicPr>
          <p:cNvPr id="7" name="Содержимое 3" descr="IMG_20211126_173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30126" y="3974930"/>
            <a:ext cx="3367527" cy="1555587"/>
          </a:xfrm>
          <a:prstGeom prst="rect">
            <a:avLst/>
          </a:prstGeom>
        </p:spPr>
      </p:pic>
      <p:pic>
        <p:nvPicPr>
          <p:cNvPr id="8" name="Содержимое 3" descr="IMG_20211126_1735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157192"/>
            <a:ext cx="3007277" cy="1389174"/>
          </a:xfrm>
          <a:prstGeom prst="rect">
            <a:avLst/>
          </a:prstGeom>
        </p:spPr>
      </p:pic>
      <p:pic>
        <p:nvPicPr>
          <p:cNvPr id="9" name="Содержимое 3" descr="IMG_20211126_1735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402335" y="4046937"/>
            <a:ext cx="3367525" cy="15555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Ручной труд и творчество - </a:t>
            </a:r>
            <a:r>
              <a:rPr lang="ru-RU" sz="2800" dirty="0" smtClean="0"/>
              <a:t>изготовление предметов из разнообразных материалов</a:t>
            </a:r>
          </a:p>
          <a:p>
            <a:r>
              <a:rPr lang="ru-RU" sz="2800" dirty="0" smtClean="0"/>
              <a:t>Ручной труд развивает конструктивные способности детей, творчество, фантазию. В процессе работы они знакомятся со свойствами различных материалов, способами их обработки и соединения, учатся пользоваться различными инструментами.</a:t>
            </a:r>
          </a:p>
          <a:p>
            <a:r>
              <a:rPr lang="ru-RU" sz="2800" dirty="0" smtClean="0"/>
              <a:t> Ребенку необходимо проявить настойчивость, терпение, аккуратность, чтобы предмет получился прочным, имел опрятный, нарядный вид. Все это оказывает большое воспитательное влияние на детей, формирует их эстетические чувства и нравственно-волевые качества.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901</Words>
  <Application>Microsoft Office PowerPoint</Application>
  <PresentationFormat>Экран (4:3)</PresentationFormat>
  <Paragraphs>107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Формирование позитивных установок к различным видам труда и творчества детей старшего дошкольного возраста</vt:lpstr>
      <vt:lpstr> Значение трудового воспитания в становлении личности ребенка-дошкольника. </vt:lpstr>
      <vt:lpstr>  Разновидности труда детей дошкольного возраста, их характеристика  </vt:lpstr>
      <vt:lpstr> В старшем дошкольном возрасте приобретаются новые навыки самообслуживания: уборка постели, уход за волосами, обувью.  </vt:lpstr>
      <vt:lpstr>Презентация PowerPoint</vt:lpstr>
      <vt:lpstr>Дети поддерживают чистоту в комнате и на участке, ремонтируют игрушки, книги, оказывают помощь малышам. </vt:lpstr>
      <vt:lpstr>Презентация PowerPoint</vt:lpstr>
      <vt:lpstr>Дошкольники опрыскивают растения из пульверизатора, сметают щеточкой пыль с ворсистых листьев, рыхлят землю. С помощью воспитателя дети подкармливают растения, высаживают рассаду, собирают семена дикорастущих растений (для подкормки зимующих птиц). В процессе труда педагог учит детей наблюдать за ростом и развитием растений, отмечать происходящие изменения, различать растения по характерным признакам, листьям, семенам. Это расширяет их представления о жизни растений, вызывает живой интерес к ним. </vt:lpstr>
      <vt:lpstr>Презентация PowerPoint</vt:lpstr>
      <vt:lpstr>СОДЕРЖАНИЕ РУЧНОГО ТРУДА ДОШКОЛЬНИКОВ - Работа с тканью, нитками - Работа с природным материалом - Работа с бумагой, картоном - Работа с бросовым и искусственным материалом - Работа с тестом, глиной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Подборка мультфильмов по формированию позитивных установок у дошкольников к различным видам труда.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позитивных установок к различным видам труда и творчества детей старшего дошкольного возраста</dc:title>
  <dc:creator>raduz</dc:creator>
  <cp:lastModifiedBy>Владелец</cp:lastModifiedBy>
  <cp:revision>16</cp:revision>
  <cp:lastPrinted>2022-03-21T13:02:02Z</cp:lastPrinted>
  <dcterms:created xsi:type="dcterms:W3CDTF">2021-11-26T06:03:46Z</dcterms:created>
  <dcterms:modified xsi:type="dcterms:W3CDTF">2022-03-21T13:03:36Z</dcterms:modified>
</cp:coreProperties>
</file>