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60" r:id="rId6"/>
    <p:sldId id="269" r:id="rId7"/>
    <p:sldId id="270" r:id="rId8"/>
    <p:sldId id="273" r:id="rId9"/>
    <p:sldId id="274" r:id="rId10"/>
    <p:sldId id="275" r:id="rId11"/>
    <p:sldId id="261" r:id="rId12"/>
    <p:sldId id="264" r:id="rId13"/>
    <p:sldId id="265" r:id="rId14"/>
    <p:sldId id="266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66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Мотивация детей старшего дошкольного возраста к трудовой деятельности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Выполнили: Першина Я.В.</a:t>
            </a:r>
          </a:p>
          <a:p>
            <a:pPr algn="r"/>
            <a:r>
              <a:rPr lang="ru-RU" dirty="0" smtClean="0"/>
              <a:t>Рябухина Ю.А.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!НЕ УДАЛЯТЬ!\Пед совет мотивация\Фото как я помогаю маме\IMG-20211125-WA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051734" cy="5402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!НЕ УДАЛЯТЬ!\Пед совет мотивация\Фото как я помогаю маме\IMG-20211128-WA0023.jpg"/>
          <p:cNvPicPr>
            <a:picLocks noChangeAspect="1" noChangeArrowheads="1"/>
          </p:cNvPicPr>
          <p:nvPr/>
        </p:nvPicPr>
        <p:blipFill>
          <a:blip r:embed="rId3" cstate="print"/>
          <a:srcRect l="31771" t="12015" r="14506"/>
          <a:stretch>
            <a:fillRect/>
          </a:stretch>
        </p:blipFill>
        <p:spPr bwMode="auto">
          <a:xfrm>
            <a:off x="4499992" y="332656"/>
            <a:ext cx="4283968" cy="526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36004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4. Уголок дежурства с красивыми картинками (дежурные надевают фартучки, косынки)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помогает отследить очередность дежурства </a:t>
            </a:r>
            <a:br>
              <a:rPr lang="ru-RU" sz="2400" dirty="0" smtClean="0"/>
            </a:br>
            <a:r>
              <a:rPr lang="ru-RU" sz="2400" dirty="0" smtClean="0"/>
              <a:t>- привносит элемент игры</a:t>
            </a:r>
            <a:br>
              <a:rPr lang="ru-RU" sz="2400" dirty="0" smtClean="0"/>
            </a:br>
            <a:r>
              <a:rPr lang="ru-RU" sz="2400" dirty="0" smtClean="0"/>
              <a:t>- эстетическая привлекательность деятельности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C:\Users\User\AppData\Local\Microsoft\Windows\INetCache\Content.Word\20211125_1724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27981" y="3296956"/>
            <a:ext cx="3480323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1" name="Picture 1" descr="20211125_1723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909954" y="3439365"/>
            <a:ext cx="3528393" cy="2643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619268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5. Мотивация трудовой деятельности посредством художественной литературы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Сказки про труд (Три поросенка, Золушка, </a:t>
            </a:r>
            <a:r>
              <a:rPr lang="ru-RU" sz="2400" dirty="0" err="1" smtClean="0"/>
              <a:t>Морозко</a:t>
            </a:r>
            <a:r>
              <a:rPr lang="ru-RU" sz="2400" dirty="0" smtClean="0"/>
              <a:t>,  Маша и медведь,  Двенадцать месяцев, Репка)</a:t>
            </a:r>
            <a:br>
              <a:rPr lang="ru-RU" sz="2400" dirty="0" smtClean="0"/>
            </a:br>
            <a:r>
              <a:rPr lang="ru-RU" sz="2400" dirty="0" smtClean="0"/>
              <a:t>- Пословицы о труде</a:t>
            </a:r>
            <a:br>
              <a:rPr lang="ru-RU" sz="2400" dirty="0" smtClean="0"/>
            </a:br>
            <a:r>
              <a:rPr lang="ru-RU" sz="2400" dirty="0" smtClean="0"/>
              <a:t> 	</a:t>
            </a:r>
            <a:r>
              <a:rPr lang="ru-RU" sz="1800" dirty="0" smtClean="0"/>
              <a:t>Без труда нет плода</a:t>
            </a:r>
            <a:br>
              <a:rPr lang="ru-RU" sz="1800" dirty="0" smtClean="0"/>
            </a:br>
            <a:r>
              <a:rPr lang="ru-RU" sz="1800" dirty="0" smtClean="0"/>
              <a:t>	Воля и труд дивные всходы дают</a:t>
            </a:r>
            <a:br>
              <a:rPr lang="ru-RU" sz="1800" dirty="0" smtClean="0"/>
            </a:br>
            <a:r>
              <a:rPr lang="ru-RU" sz="1800" dirty="0" smtClean="0"/>
              <a:t>	Маленькое дело лучше большого безделья</a:t>
            </a:r>
            <a:br>
              <a:rPr lang="ru-RU" sz="1800" dirty="0" smtClean="0"/>
            </a:br>
            <a:r>
              <a:rPr lang="ru-RU" sz="1800" dirty="0" smtClean="0"/>
              <a:t>	Советы хорошо, а дело лучше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Стихотворения и рассказы о труде</a:t>
            </a:r>
            <a:br>
              <a:rPr lang="ru-RU" sz="2400" dirty="0" smtClean="0"/>
            </a:br>
            <a:r>
              <a:rPr lang="ru-RU" sz="2400" dirty="0" smtClean="0"/>
              <a:t> 	</a:t>
            </a:r>
            <a:r>
              <a:rPr lang="ru-RU" sz="1800" dirty="0" smtClean="0"/>
              <a:t>Г.Сапгир «Садовник».</a:t>
            </a:r>
            <a:br>
              <a:rPr lang="ru-RU" sz="1800" dirty="0" smtClean="0"/>
            </a:br>
            <a:r>
              <a:rPr lang="ru-RU" sz="1800" dirty="0" smtClean="0"/>
              <a:t>	Б. </a:t>
            </a:r>
            <a:r>
              <a:rPr lang="ru-RU" sz="1800" dirty="0" err="1" smtClean="0"/>
              <a:t>Заходер</a:t>
            </a:r>
            <a:r>
              <a:rPr lang="ru-RU" sz="1800" dirty="0" smtClean="0"/>
              <a:t> «Портниха», «Строители»</a:t>
            </a:r>
            <a:br>
              <a:rPr lang="ru-RU" sz="1800" dirty="0" smtClean="0"/>
            </a:br>
            <a:r>
              <a:rPr lang="ru-RU" sz="1800" dirty="0" smtClean="0"/>
              <a:t>	С.Маршак "Пожар", "Почта"</a:t>
            </a:r>
            <a:br>
              <a:rPr lang="ru-RU" sz="1800" dirty="0" smtClean="0"/>
            </a:br>
            <a:r>
              <a:rPr lang="ru-RU" sz="1800" dirty="0" smtClean="0"/>
              <a:t>	С.Михалкова «Дядя Стёпа», «А что у вас?»</a:t>
            </a:r>
            <a:br>
              <a:rPr lang="ru-RU" sz="1800" dirty="0" smtClean="0"/>
            </a:br>
            <a:r>
              <a:rPr lang="ru-RU" sz="1800" dirty="0" smtClean="0"/>
              <a:t>	В. Сухомлинский «Моя мама пахнет хлебом»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	</a:t>
            </a:r>
            <a:r>
              <a:rPr lang="ru-RU" sz="1800" dirty="0" smtClean="0"/>
              <a:t>В. Маяковский </a:t>
            </a:r>
            <a:r>
              <a:rPr lang="ru-RU" sz="1800" i="1" dirty="0" smtClean="0"/>
              <a:t>«Кем быть?»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400" dirty="0" smtClean="0"/>
              <a:t>-</a:t>
            </a:r>
            <a:r>
              <a:rPr lang="ru-RU" sz="1800" dirty="0" smtClean="0"/>
              <a:t> </a:t>
            </a:r>
            <a:r>
              <a:rPr lang="ru-RU" sz="2400" dirty="0" smtClean="0"/>
              <a:t>Загадки о профессиях</a:t>
            </a:r>
            <a:br>
              <a:rPr lang="ru-RU" sz="2400" dirty="0" smtClean="0"/>
            </a:br>
            <a:r>
              <a:rPr lang="ru-RU" sz="2400" dirty="0" smtClean="0"/>
              <a:t>- Придумывание историй (элементы ТРИЗ -технологии)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4016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6. Рассматривание иллюстраций о труде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1026" name="AutoShape 2" descr="https://placepic.ru/wp-content/uploads/2021/05/tru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.pinimg.com/236x/25/e3/f4/25e3f4172562d3096a78dac2a72a806e--marcel-game-car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placepic.ru/wp-content/uploads/2021/05/tru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User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980727"/>
            <a:ext cx="3811064" cy="2520281"/>
          </a:xfrm>
          <a:prstGeom prst="rect">
            <a:avLst/>
          </a:prstGeom>
          <a:noFill/>
        </p:spPr>
      </p:pic>
      <p:pic>
        <p:nvPicPr>
          <p:cNvPr id="1032" name="Picture 8" descr="C:\Users\User\Desktop\tru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3888432" cy="2498318"/>
          </a:xfrm>
          <a:prstGeom prst="rect">
            <a:avLst/>
          </a:prstGeom>
          <a:noFill/>
        </p:spPr>
      </p:pic>
      <p:pic>
        <p:nvPicPr>
          <p:cNvPr id="1033" name="Picture 9" descr="C:\Users\User\Desktop\27932cc7beb746578ec4d1d2f0984ad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4924" y="3933056"/>
            <a:ext cx="3751532" cy="2586212"/>
          </a:xfrm>
          <a:prstGeom prst="rect">
            <a:avLst/>
          </a:prstGeom>
          <a:noFill/>
        </p:spPr>
      </p:pic>
      <p:pic>
        <p:nvPicPr>
          <p:cNvPr id="1034" name="Picture 10" descr="C:\Users\User\Desktop\i-1-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933056"/>
            <a:ext cx="3851920" cy="2554154"/>
          </a:xfrm>
          <a:prstGeom prst="rect">
            <a:avLst/>
          </a:prstGeom>
          <a:noFill/>
        </p:spPr>
      </p:pic>
      <p:sp>
        <p:nvSpPr>
          <p:cNvPr id="1036" name="AutoShape 12" descr="https://placepic.ru/wp-content/uploads/2021/05/tru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619268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7. Мотивация к труду через игровую деятельность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кто быстрее (собирание игрушек, одевание и раздевание)</a:t>
            </a:r>
            <a:br>
              <a:rPr lang="ru-RU" sz="2400" dirty="0" smtClean="0"/>
            </a:br>
            <a:r>
              <a:rPr lang="ru-RU" sz="2400" dirty="0" smtClean="0"/>
              <a:t>- театрализация с игрушкой</a:t>
            </a:r>
            <a:br>
              <a:rPr lang="ru-RU" sz="2400" dirty="0" smtClean="0"/>
            </a:br>
            <a:r>
              <a:rPr lang="ru-RU" sz="2400" dirty="0" smtClean="0"/>
              <a:t>- «Кто больше назовет» (по профессиям)</a:t>
            </a:r>
            <a:br>
              <a:rPr lang="ru-RU" sz="2400" dirty="0" smtClean="0"/>
            </a:br>
            <a:r>
              <a:rPr lang="ru-RU" sz="2400" dirty="0" smtClean="0"/>
              <a:t>- «Что делает» (продавец, повар, воспитатель, пилот и </a:t>
            </a:r>
            <a:r>
              <a:rPr lang="ru-RU" sz="2400" dirty="0" err="1" smtClean="0"/>
              <a:t>тп</a:t>
            </a:r>
            <a:r>
              <a:rPr lang="ru-RU" sz="2400" dirty="0" smtClean="0"/>
              <a:t>.)</a:t>
            </a:r>
            <a:br>
              <a:rPr lang="ru-RU" sz="2400" dirty="0" smtClean="0"/>
            </a:br>
            <a:r>
              <a:rPr lang="ru-RU" sz="2400" dirty="0" smtClean="0"/>
              <a:t>-«Домашние дела» (Что у мамы получается лучше всех, С чем папа лучше справляется, Что ребенок делает лучше всех)</a:t>
            </a:r>
            <a:br>
              <a:rPr lang="ru-RU" sz="2400" dirty="0" smtClean="0"/>
            </a:br>
            <a:r>
              <a:rPr lang="ru-RU" sz="2400" dirty="0" smtClean="0"/>
              <a:t>- «Что делать с этим предметом» (лейкой, утюгом, топором, ножом, иглой, лопатой, веником…) и более сложный уровень кто делает.</a:t>
            </a:r>
            <a:br>
              <a:rPr lang="ru-RU" sz="2400" dirty="0" smtClean="0"/>
            </a:br>
            <a:r>
              <a:rPr lang="ru-RU" sz="2400" dirty="0" smtClean="0"/>
              <a:t>- «Что предмет расскажет о себе» (ребенок берет предмет и пытается интересно рассказать, что это, из чего сделан, кто его сделал, для чего этот предмет предназначен, кто может использовать и </a:t>
            </a:r>
            <a:r>
              <a:rPr lang="ru-RU" sz="2400" dirty="0" err="1" smtClean="0"/>
              <a:t>тп</a:t>
            </a:r>
            <a:r>
              <a:rPr lang="ru-RU" sz="2400" dirty="0" smtClean="0"/>
              <a:t>.)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4200" dirty="0" smtClean="0"/>
              <a:t>Трудовая деятельность в старшей группе  «Капельки»</a:t>
            </a:r>
            <a:endParaRPr lang="ru-RU" sz="4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416824" cy="4320480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dirty="0" smtClean="0"/>
              <a:t> помощь в накрывании на стол и убирании со стола после приема пищи дежурными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/>
              <a:t> самостоятельное намазывание </a:t>
            </a:r>
            <a:r>
              <a:rPr lang="ru-RU" sz="2400" dirty="0" err="1" smtClean="0"/>
              <a:t>слив.масла</a:t>
            </a:r>
            <a:r>
              <a:rPr lang="ru-RU" sz="2400" dirty="0" smtClean="0"/>
              <a:t> на хлеб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/>
              <a:t> полив комнатных растений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/>
              <a:t> помощь в подготовке к продуктивной деятельности и уборка со столов после нее 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/>
              <a:t> строгание карандашей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/>
              <a:t> уборка игрушек после игровой деятельности в группе и на прогулке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/>
              <a:t> собирание мусора на  площадке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/>
              <a:t> помощь в высадке семян и уход за рассадой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/>
              <a:t> поливание растений в теплице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err="1" smtClean="0"/>
              <a:t>заправление</a:t>
            </a:r>
            <a:r>
              <a:rPr lang="ru-RU" sz="2400" dirty="0" smtClean="0"/>
              <a:t> кроватей после сна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/>
              <a:t> выполнение мелких поручений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4608512" cy="403244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5604" name="Picture 4" descr="20211125_153051"/>
          <p:cNvPicPr>
            <a:picLocks noChangeAspect="1" noChangeArrowheads="1"/>
          </p:cNvPicPr>
          <p:nvPr/>
        </p:nvPicPr>
        <p:blipFill>
          <a:blip r:embed="rId2" cstate="print"/>
          <a:srcRect l="28769" t="21281"/>
          <a:stretch>
            <a:fillRect/>
          </a:stretch>
        </p:blipFill>
        <p:spPr bwMode="auto">
          <a:xfrm rot="5400000">
            <a:off x="64188" y="664004"/>
            <a:ext cx="390305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20211125_1727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480184" y="792624"/>
            <a:ext cx="3682235" cy="27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!НЕ УДАЛЯТЬ!\Пед совет мотивация\IMG-20211129-WA00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284984"/>
            <a:ext cx="4896544" cy="3318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Виды трудовой деятельности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416824" cy="4176464"/>
          </a:xfrm>
        </p:spPr>
        <p:txBody>
          <a:bodyPr>
            <a:normAutofit fontScale="92500"/>
          </a:bodyPr>
          <a:lstStyle/>
          <a:p>
            <a:pPr algn="l"/>
            <a:r>
              <a:rPr lang="ru-RU" sz="2400" i="1" u="sng" dirty="0" smtClean="0"/>
              <a:t>Самообслуживание</a:t>
            </a:r>
            <a:r>
              <a:rPr lang="ru-RU" sz="2400" u="sng" dirty="0" smtClean="0"/>
              <a:t>.</a:t>
            </a:r>
            <a:r>
              <a:rPr lang="ru-RU" sz="2400" dirty="0" smtClean="0"/>
              <a:t> Это труд ребенка, направленный на обслуживание им самим самого себя</a:t>
            </a:r>
          </a:p>
          <a:p>
            <a:pPr algn="l"/>
            <a:r>
              <a:rPr lang="ru-RU" sz="2400" i="1" u="sng" dirty="0" smtClean="0"/>
              <a:t>Хозяйственно – бытовой труд</a:t>
            </a:r>
            <a:r>
              <a:rPr lang="ru-RU" sz="2400" u="sng" dirty="0" smtClean="0"/>
              <a:t>. </a:t>
            </a:r>
            <a:r>
              <a:rPr lang="ru-RU" sz="2400" dirty="0" smtClean="0"/>
              <a:t>Этот труд направлен на поддержание чистоты и порядке в помещении и на участке, помощь взрослым при организации режимных процессов.</a:t>
            </a:r>
          </a:p>
          <a:p>
            <a:pPr algn="l"/>
            <a:r>
              <a:rPr lang="ru-RU" sz="2400" i="1" u="sng" dirty="0" smtClean="0"/>
              <a:t>Труд в природе.</a:t>
            </a:r>
            <a:r>
              <a:rPr lang="ru-RU" sz="2400" i="1" dirty="0" smtClean="0"/>
              <a:t> </a:t>
            </a:r>
            <a:r>
              <a:rPr lang="ru-RU" sz="2400" dirty="0" smtClean="0"/>
              <a:t>Предусматривает участие детей в уходе за растениями и животными, выращивание растений в уголке природы, на огороде.</a:t>
            </a:r>
          </a:p>
          <a:p>
            <a:pPr algn="l"/>
            <a:r>
              <a:rPr lang="ru-RU" sz="2400" i="1" u="sng" dirty="0" smtClean="0"/>
              <a:t>Ручной и художественный труд .</a:t>
            </a:r>
            <a:r>
              <a:rPr lang="ru-RU" sz="2400" i="1" dirty="0" smtClean="0"/>
              <a:t> </a:t>
            </a:r>
            <a:r>
              <a:rPr lang="ru-RU" sz="2400" dirty="0" smtClean="0"/>
              <a:t>По своему назначению является трудом, направленным на удовлетворение эстетически потребностей человека.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772400" cy="532859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1.Беседа на утреннем и вечернем кругу.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зачем нужны навыки и умения</a:t>
            </a:r>
            <a:br>
              <a:rPr lang="ru-RU" sz="2400" dirty="0" smtClean="0"/>
            </a:br>
            <a:r>
              <a:rPr lang="ru-RU" sz="2400" dirty="0" smtClean="0"/>
              <a:t>-почему нужно уважать чужой труд</a:t>
            </a:r>
            <a:br>
              <a:rPr lang="ru-RU" sz="2400" dirty="0" smtClean="0"/>
            </a:br>
            <a:r>
              <a:rPr lang="ru-RU" sz="2400" dirty="0" smtClean="0"/>
              <a:t>- труд-профессия</a:t>
            </a:r>
            <a:br>
              <a:rPr lang="ru-RU" sz="2400" dirty="0" smtClean="0"/>
            </a:br>
            <a:r>
              <a:rPr lang="ru-RU" sz="2400" dirty="0" smtClean="0"/>
              <a:t>- если б никто не работал (электрик, врач, водитель и </a:t>
            </a:r>
            <a:r>
              <a:rPr lang="ru-RU" sz="2400" dirty="0" err="1" smtClean="0"/>
              <a:t>тп</a:t>
            </a:r>
            <a:r>
              <a:rPr lang="ru-RU" sz="2400" dirty="0" smtClean="0"/>
              <a:t>.)</a:t>
            </a:r>
            <a:br>
              <a:rPr lang="ru-RU" sz="2400" dirty="0" smtClean="0"/>
            </a:br>
            <a:r>
              <a:rPr lang="ru-RU" sz="2400" dirty="0" smtClean="0"/>
              <a:t>- виды труда: самообслуживание, хозяйственно-бытовой, труд в природе, ручной и художественно-эстетический труд</a:t>
            </a: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69269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Направления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работы: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772400" cy="532859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2. Положительная оценка результата трудовой деятельности детей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похвала за проделанную деятельность</a:t>
            </a:r>
            <a:br>
              <a:rPr lang="ru-RU" sz="2400" dirty="0" smtClean="0"/>
            </a:br>
            <a:r>
              <a:rPr lang="ru-RU" sz="2400" dirty="0" smtClean="0"/>
              <a:t>- отметить приобретенные навыки  ребенка</a:t>
            </a:r>
            <a:br>
              <a:rPr lang="ru-RU" sz="2400" dirty="0" smtClean="0"/>
            </a:br>
            <a:r>
              <a:rPr lang="ru-RU" sz="2400" dirty="0" smtClean="0"/>
              <a:t>- при уходе домой отметить родителям успешно-выполненные трудовые поручения ребенка</a:t>
            </a:r>
            <a:br>
              <a:rPr lang="ru-RU" sz="2400" dirty="0" smtClean="0"/>
            </a:br>
            <a:r>
              <a:rPr lang="ru-RU" sz="2400" dirty="0" smtClean="0"/>
              <a:t>- поощрительные наклейки (картинки)</a:t>
            </a:r>
            <a:br>
              <a:rPr lang="ru-RU" sz="2400" dirty="0" smtClean="0"/>
            </a:br>
            <a:r>
              <a:rPr lang="ru-RU" sz="2400" dirty="0" smtClean="0"/>
              <a:t>- отметить успешно выполненные поручения перед детьми (нельзя сравнивать  детей  с  теми, кто не хочет или не может выполнить поручения)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532859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3. Взаимодействие с родителями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прорабатывание темы трудового воспитания на родительском собрании (почему необходимо приучать детей к труду в дошкольном возрасте, </a:t>
            </a:r>
            <a:r>
              <a:rPr lang="ru-RU" sz="2400" dirty="0" smtClean="0"/>
              <a:t>консультации </a:t>
            </a:r>
            <a:r>
              <a:rPr lang="ru-RU" sz="2400" dirty="0" smtClean="0"/>
              <a:t>родителей, распределение обязанностей)</a:t>
            </a:r>
            <a:br>
              <a:rPr lang="ru-RU" sz="2400" dirty="0" smtClean="0"/>
            </a:br>
            <a:r>
              <a:rPr lang="ru-RU" sz="2400" dirty="0" smtClean="0"/>
              <a:t>- консультация для родителей «Трудовое воспитание дошкольников» в папке-передвижке</a:t>
            </a:r>
            <a:br>
              <a:rPr lang="ru-RU" sz="2400" dirty="0" smtClean="0"/>
            </a:br>
            <a:r>
              <a:rPr lang="ru-RU" sz="2400" dirty="0" smtClean="0"/>
              <a:t>- фотоколлаж «Как я помогаю маме дома»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!НЕ УДАЛЯТЬ!\Пед совет мотивация\IMG-20211128-WA0015.jpg"/>
          <p:cNvPicPr>
            <a:picLocks noChangeAspect="1" noChangeArrowheads="1"/>
          </p:cNvPicPr>
          <p:nvPr/>
        </p:nvPicPr>
        <p:blipFill>
          <a:blip r:embed="rId2" cstate="print"/>
          <a:srcRect t="5114" r="2" b="2842"/>
          <a:stretch>
            <a:fillRect/>
          </a:stretch>
        </p:blipFill>
        <p:spPr bwMode="auto">
          <a:xfrm>
            <a:off x="395536" y="2708920"/>
            <a:ext cx="3096344" cy="3800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C:\!НЕ УДАЛЯТЬ!\Пед совет мотивация\IMG-20211128-WA0022.jpg"/>
          <p:cNvPicPr>
            <a:picLocks noChangeAspect="1" noChangeArrowheads="1"/>
          </p:cNvPicPr>
          <p:nvPr/>
        </p:nvPicPr>
        <p:blipFill>
          <a:blip r:embed="rId3" cstate="print"/>
          <a:srcRect l="15353" t="23043" r="5691"/>
          <a:stretch>
            <a:fillRect/>
          </a:stretch>
        </p:blipFill>
        <p:spPr bwMode="auto">
          <a:xfrm>
            <a:off x="6300192" y="3284984"/>
            <a:ext cx="2592288" cy="3366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!НЕ УДАЛЯТЬ!\Пед совет мотивация\Фото как я помогаю маме\IMG-20211125-WA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32656"/>
            <a:ext cx="2808312" cy="4992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!НЕ УДАЛЯТЬ!\Пед совет мотивация\IMG-20211127-WA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20888"/>
            <a:ext cx="4032448" cy="4032448"/>
          </a:xfrm>
          <a:prstGeom prst="rect">
            <a:avLst/>
          </a:prstGeom>
          <a:noFill/>
        </p:spPr>
      </p:pic>
      <p:pic>
        <p:nvPicPr>
          <p:cNvPr id="24578" name="Picture 2" descr="C:\!НЕ УДАЛЯТЬ!\Пед совет мотивация\IMG-20211127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4176464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!НЕ УДАЛЯТЬ!\Пед совет мотивация\Фото как я помогаю маме\IMG-20211128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76672"/>
            <a:ext cx="4405976" cy="5874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!НЕ УДАЛЯТЬ!\Пед совет мотивация\Фото как я помогаю маме\IMG-20211128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3384376" cy="5966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!НЕ УДАЛЯТЬ!\Пед совет мотивация\IMG-20211125-WA0021.jpg"/>
          <p:cNvPicPr>
            <a:picLocks noChangeAspect="1" noChangeArrowheads="1"/>
          </p:cNvPicPr>
          <p:nvPr/>
        </p:nvPicPr>
        <p:blipFill>
          <a:blip r:embed="rId2" cstate="print"/>
          <a:srcRect l="5944" t="15603" r="22175" b="32844"/>
          <a:stretch>
            <a:fillRect/>
          </a:stretch>
        </p:blipFill>
        <p:spPr bwMode="auto">
          <a:xfrm>
            <a:off x="4572000" y="1268760"/>
            <a:ext cx="4104456" cy="5233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!НЕ УДАЛЯТЬ!\Пед совет мотивация\Фото как я помогаю маме\IMG-20211129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248472" cy="5664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200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Мотивация детей старшего дошкольного возраста к трудовой деятельности</vt:lpstr>
      <vt:lpstr>Виды трудовой деятельности</vt:lpstr>
      <vt:lpstr>1.Беседа на утреннем и вечернем кругу.  - зачем нужны навыки и умения -почему нужно уважать чужой труд - труд-профессия - если б никто не работал (электрик, врач, водитель и тп.) - виды труда: самообслуживание, хозяйственно-бытовой, труд в природе, ручной и художественно-эстетический труд</vt:lpstr>
      <vt:lpstr>2. Положительная оценка результата трудовой деятельности детей   - похвала за проделанную деятельность - отметить приобретенные навыки  ребенка - при уходе домой отметить родителям успешно-выполненные трудовые поручения ребенка - поощрительные наклейки (картинки) - отметить успешно выполненные поручения перед детьми (нельзя сравнивать  детей  с  теми, кто не хочет или не может выполнить поручения)  </vt:lpstr>
      <vt:lpstr>3. Взаимодействие с родителями  - прорабатывание темы трудового воспитания на родительском собрании (почему необходимо приучать детей к труду в дошкольном возрасте, консультации родителей, распределение обязанностей) - консультация для родителей «Трудовое воспитание дошкольников» в папке-передвижке - фотоколлаж «Как я помогаю маме дома»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Уголок дежурства с красивыми картинками (дежурные надевают фартучки, косынки)   - помогает отследить очередность дежурства  - привносит элемент игры - эстетическая привлекательность деятельности </vt:lpstr>
      <vt:lpstr>5. Мотивация трудовой деятельности посредством художественной литературы  - Сказки про труд (Три поросенка, Золушка, Морозко,  Маша и медведь,  Двенадцать месяцев, Репка) - Пословицы о труде   Без труда нет плода  Воля и труд дивные всходы дают  Маленькое дело лучше большого безделья  Советы хорошо, а дело лучше - Стихотворения и рассказы о труде   Г.Сапгир «Садовник».  Б. Заходер «Портниха», «Строители»  С.Маршак "Пожар", "Почта"  С.Михалкова «Дядя Стёпа», «А что у вас?»  В. Сухомлинский «Моя мама пахнет хлебом»   В. Маяковский «Кем быть?» - Загадки о профессиях - Придумывание историй (элементы ТРИЗ -технологии)</vt:lpstr>
      <vt:lpstr>6. Рассматривание иллюстраций о труде   </vt:lpstr>
      <vt:lpstr> 7. Мотивация к труду через игровую деятельность  - кто быстрее (собирание игрушек, одевание и раздевание) - театрализация с игрушкой - «Кто больше назовет» (по профессиям) - «Что делает» (продавец, повар, воспитатель, пилот и тп.) -«Домашние дела» (Что у мамы получается лучше всех, С чем папа лучше справляется, Что ребенок делает лучше всех) - «Что делать с этим предметом» (лейкой, утюгом, топором, ножом, иглой, лопатой, веником…) и более сложный уровень кто делает. - «Что предмет расскажет о себе» (ребенок берет предмет и пытается интересно рассказать, что это, из чего сделан, кто его сделал, для чего этот предмет предназначен, кто может использовать и тп.) </vt:lpstr>
      <vt:lpstr>Трудовая деятельность в старшей группе  «Капельки»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Мотивация детей старшего дошкольного возраста к трудовой деятельности</dc:title>
  <dc:creator>User</dc:creator>
  <cp:lastModifiedBy>Yulia R</cp:lastModifiedBy>
  <cp:revision>43</cp:revision>
  <dcterms:created xsi:type="dcterms:W3CDTF">2021-11-29T06:02:26Z</dcterms:created>
  <dcterms:modified xsi:type="dcterms:W3CDTF">2021-12-23T08:11:32Z</dcterms:modified>
</cp:coreProperties>
</file>