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72" r:id="rId4"/>
    <p:sldId id="263" r:id="rId5"/>
    <p:sldId id="257" r:id="rId6"/>
    <p:sldId id="258" r:id="rId7"/>
    <p:sldId id="259" r:id="rId8"/>
    <p:sldId id="264" r:id="rId9"/>
    <p:sldId id="270" r:id="rId10"/>
    <p:sldId id="271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008111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Arial Black" pitchFamily="34" charset="0"/>
              </a:rPr>
              <a:t>МБДОУ «Детский сад «Радужный» п. Зональная Станция» Томского района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968552"/>
          </a:xfrm>
        </p:spPr>
        <p:txBody>
          <a:bodyPr>
            <a:normAutofit fontScale="92500" lnSpcReduction="20000"/>
          </a:bodyPr>
          <a:lstStyle/>
          <a:p>
            <a:endParaRPr lang="ru-RU" sz="2800" dirty="0" smtClean="0"/>
          </a:p>
          <a:p>
            <a:endParaRPr lang="ru-RU" sz="2800" dirty="0"/>
          </a:p>
          <a:p>
            <a:r>
              <a:rPr lang="ru-RU" sz="2800" b="1" dirty="0" smtClean="0">
                <a:solidFill>
                  <a:schemeClr val="tx1"/>
                </a:solidFill>
              </a:rPr>
              <a:t>Методические рекомендации. Оформление конспектов организованной образовательной деятельности</a:t>
            </a:r>
            <a:endParaRPr lang="ru-RU" sz="2800" b="1" dirty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Коваленко Мария Викторовна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Старший воспитатель МБДОУ «Детский сад «Радужный»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 п. Зональная Станция» Томского района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92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Технологии, методы, приемы….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Педагогическая технология</a:t>
            </a:r>
            <a:r>
              <a:rPr lang="ru-RU" sz="22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представляет собой совокупность психолого-педагогических форм, методов, способов, приёмов обучения, воспитательных средств...</a:t>
            </a: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Форма организации ООД: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индивидуальная, групповая, подгрупповая</a:t>
            </a: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– это способ работы воспитателя с детьми, это способ передачи воспитателем знаний детям, это пути усвоения знаний детьми, это средство, с помощью которого происходит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развитие……</a:t>
            </a:r>
            <a:r>
              <a:rPr lang="ru-RU" sz="21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практическая </a:t>
            </a:r>
            <a:r>
              <a:rPr lang="ru-RU" sz="21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деятельность детей</a:t>
            </a:r>
            <a:endParaRPr lang="ru-RU" sz="21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( наглядный, практический , игровой, словесный………….)</a:t>
            </a: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Прием-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метода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( в отличие от метода, направлен на решение более узких задач: например: </a:t>
            </a:r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метод беседа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включает в себя приемы: рассказывание, пересказ, пояснение,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вопросы…. </a:t>
            </a:r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наглядного моделирования,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который помогает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ребенку зрительно представить абстрактные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понятия</a:t>
            </a:r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включает в себя приемы: звук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, слово, предложение,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текст, картинки…. )</a:t>
            </a:r>
            <a:endParaRPr lang="ru-RU" sz="20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 smtClean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1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Структура Образовательной деятельности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В любой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образовательной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деятельности выделяют 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три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основные части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неразрывно связанные общим содержанием и методикой: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 </a:t>
            </a:r>
            <a:r>
              <a:rPr lang="ru-RU" sz="1800" i="1" dirty="0">
                <a:solidFill>
                  <a:schemeClr val="tx1"/>
                </a:solidFill>
                <a:latin typeface="Times New Roman"/>
                <a:ea typeface="Times New Roman"/>
              </a:rPr>
              <a:t>начало, ход </a:t>
            </a:r>
            <a:r>
              <a:rPr lang="ru-RU" sz="1800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образовательной </a:t>
            </a:r>
            <a:r>
              <a:rPr lang="ru-RU" sz="1800" i="1" dirty="0">
                <a:solidFill>
                  <a:schemeClr val="tx1"/>
                </a:solidFill>
                <a:latin typeface="Times New Roman"/>
                <a:ea typeface="Times New Roman"/>
              </a:rPr>
              <a:t>деятельности (</a:t>
            </a:r>
            <a:r>
              <a:rPr lang="ru-RU" sz="1800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процесс, основная часть) </a:t>
            </a:r>
            <a:r>
              <a:rPr lang="ru-RU" sz="1800" i="1" dirty="0">
                <a:solidFill>
                  <a:schemeClr val="tx1"/>
                </a:solidFill>
                <a:latin typeface="Times New Roman"/>
                <a:ea typeface="Times New Roman"/>
              </a:rPr>
              <a:t>и </a:t>
            </a:r>
            <a:r>
              <a:rPr lang="ru-RU" sz="1800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окончание (рефлексия).</a:t>
            </a:r>
            <a:r>
              <a:rPr lang="ru-RU" sz="1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1) Начало образовательной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деятельности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Предполагает организацию детей: </a:t>
            </a:r>
            <a:endParaRPr lang="ru-RU" sz="20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переключение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внимания детей на предстоящую деятельность, стимуляция интереса к ней, создание эмоционального настроя, точные и чёткие установки на предстоящую деятельность (последовательность выполнения задания, предполагаемые результаты). Важно, чтобы воспитатель во время объяснения, показа способов действия активизировал детей, побуждал осмысливать, запоминать то, о чём он говорит. Детям надо представлять возможность повторять, проговаривать те или иные положения. Объяснение не должно занимать более 3-5 минут.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buNone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Деятельность: Игровая, предметная, речевая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1600" dirty="0">
              <a:solidFill>
                <a:srgbClr val="0000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5786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Ход (процесс)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образовательной деятельности, (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основная часть)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Предполагает самостоятельную умственную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и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практическую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деятельность детей, выполнение всех поставленных учебных задач.</a:t>
            </a:r>
            <a:endParaRPr lang="ru-RU" sz="18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Осуществляется индивидуализация обучения (минимальная помощь, советы, напоминания, наводящие вопросы, показ, дополнительное объяснение). Педагог создаёт условия для того, чтобы каждый ребёнок достиг результата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lvl="0" indent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buNone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Деятельность: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учебная, игровая, художественная,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речевая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3)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Окончание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образовательной деятельности (заключительная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часть)</a:t>
            </a:r>
            <a:endParaRPr lang="ru-RU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Посвящается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подведению итогов и оценке результатов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деятельности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 </a:t>
            </a:r>
            <a:r>
              <a:rPr lang="ru-RU" sz="2000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младшей группе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педагог хвалит за усердие, желание выполнить работу, активизирует положительные эмоции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2000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средней группе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педагог дифференцированно подходит к оценке результатов деятельности детей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2000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старшей и подготовительной к школе группах 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 оценке и самооценке результатов привлекаются дети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.)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Деятельность: игровая, предметная, художественная. речевая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  <a:buSzPts val="1000"/>
              <a:buNone/>
              <a:tabLst>
                <a:tab pos="457200" algn="l"/>
              </a:tabLst>
            </a:pPr>
            <a:endParaRPr lang="ru-RU" sz="1600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1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8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200" b="1" dirty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Благодарю</a:t>
            </a:r>
          </a:p>
          <a:p>
            <a:pPr marL="0" indent="0" algn="ctr">
              <a:buNone/>
            </a:pPr>
            <a:r>
              <a:rPr lang="ru-RU" sz="8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8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5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r>
              <a:rPr lang="ru-RU" dirty="0" smtClean="0"/>
              <a:t>Титульный лист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289451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Полное наименование учреждения ( шапка);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Название организованной образовательной деятельности;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Направление деятельности;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Возрастная категория детей;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Автор-составитель;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 ( дата)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8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3600" dirty="0" smtClean="0"/>
              <a:t>Титульный лист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 «Детский сад «Радужный» п. Зональная Станция» Томского района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Конспект …….(организованной образовательной деятельности ) по развитию речи для старшего дошкольного возраста « тема».</a:t>
            </a:r>
          </a:p>
          <a:p>
            <a:pPr marL="0" indent="0" algn="r">
              <a:buNone/>
            </a:pP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Коваленко Мария Викторовна</a:t>
            </a:r>
          </a:p>
          <a:p>
            <a:pPr marL="0" indent="0" algn="r">
              <a:buNone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Занятие-организованная образовательная деятельность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 - итог занятия,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желаемый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результат 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(осуществляется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через задачи, которые по отношению к цели являются 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средствами)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-конкретная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должна быть чётко сформулирована. Иначе в конечном итоге возможно достижение результата, отличающегося от 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запланированного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-достижимая 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(В процессе решения задач);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измеримая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(Если у цели не будет каких-либо измеримых параметров, то будет невозможно отследить достижение результата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-ориентированная на результат,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соотносимая со сроком достижения 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(Любая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 должна быть выполнима в определённом временном 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измерении) 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7606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Формулируется всегда как существительное, образующееся  от глагола (глагольное существительное, всегда заканчивается на - ИЕ)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формирование, закрепление, расширение, уточнение, создание……</a:t>
            </a:r>
          </a:p>
          <a:p>
            <a:pPr marL="0" indent="0">
              <a:buNone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83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ДЕЛОВАЯ ИГРА «Проверь себя»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Определите, правильно ли сформулирована цель. Для какой возрастной категории воспитанников она подходит.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Вовлечение детей в элементарную познавательно-исследовательскую деятельность по изучению качеств и свойств неживой природы</a:t>
            </a:r>
          </a:p>
          <a:p>
            <a:pPr algn="just">
              <a:buFontTx/>
              <a:buChar char="-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бобщение</a:t>
            </a:r>
            <a:r>
              <a:rPr lang="ru-RU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 систематизация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знаний по теме «Транспорт» посредством игровой деятельности</a:t>
            </a:r>
          </a:p>
          <a:p>
            <a:pPr algn="just">
              <a:buFontTx/>
              <a:buChar char="-"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Развитие математических способностей средствами  легоконструирования ( цель целого курса)</a:t>
            </a:r>
          </a:p>
          <a:p>
            <a:pPr marL="0" indent="0" algn="just"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Формирование элементарных навыков рисования в технике Эбру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57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Задачи-средства для достижения цели. Всегда формулируются в неопределенной форме глагола: развивать, формировать, упражнять……..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Триединство задач! Образовательные, развивающие, воспитательные.</a:t>
            </a:r>
          </a:p>
          <a:p>
            <a:pPr marL="0" lvl="0" indent="0" algn="just">
              <a:buNone/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alt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это усвоение конкретных элементов социального опыта, освоение новых знаний, умений </a:t>
            </a: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навыков.</a:t>
            </a:r>
          </a:p>
          <a:p>
            <a:pPr marL="0" lvl="0" indent="0" algn="just">
              <a:buNone/>
            </a:pPr>
            <a:endParaRPr lang="ru-RU" alt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Развитие  </a:t>
            </a:r>
            <a:r>
              <a:rPr lang="ru-RU" alt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развитие общих способностей, таких как познавательный интерес, умение думать анализировать, делать выводы (когнитивные способности); умение взаимодействовать с окружающими, общаться, работать в команде (коммуникативные способности); умение следовать правилам и нормам, ставить цели, строить и выполнять планы, регулировать своё поведение и настроение (регуляторные способности); развивать специальные способности и одарённости.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alt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это формирование первичных ценностных представлений </a:t>
            </a:r>
            <a:r>
              <a:rPr lang="ru-RU" alt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что такое хорошо и что такое плохо», основ нравственности, восприятия традиционных российских ценностей, патриотизм и пр.); формирование положительной мотивации (уверенности в себе, инициативности, позитивного отношения к миру, к себе к другим людям, стремления «поступать хорошо», отношение к образованию как к одной из ведущих жизненных ценностей, стремление к здоровому образу жизни и пр.).</a:t>
            </a:r>
          </a:p>
          <a:p>
            <a:pPr marL="0" lvl="0" indent="0" algn="just">
              <a:buNone/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ru-RU" alt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ru-RU" alt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ru-RU" alt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4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80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buNone/>
            </a:pPr>
            <a:endParaRPr lang="ru-RU" altLang="ru-RU" sz="2100" dirty="0">
              <a:solidFill>
                <a:prstClr val="black"/>
              </a:solidFill>
              <a:latin typeface="Calibri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Образовательная: повышать уровень развития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ребёнка,получая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новые ЗУН.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Воспитательная: формировать нравственные качества личности, взгляды и убеждения.</a:t>
            </a:r>
          </a:p>
          <a:p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Развивающая: при обучении развивать у воспитанников познавательный интерес, творческие способности, волю, эмоции, познавательные способности – речь, память, внимание, воображение, восприятие.</a:t>
            </a: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Планируются с учетом интеграции пяти образовательных областей, всегда определяя приоритетную область.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задач происходит через проблемные ситуации, экспериментальную работу, дидактические игры и др.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Связующим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звеном выступает тема (образ) рассматриваемая во время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57564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pPr algn="l">
              <a:lnSpc>
                <a:spcPct val="100000"/>
              </a:lnSpc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9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9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ланируемые </a:t>
            </a:r>
            <a:r>
              <a:rPr lang="ru-RU" sz="29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результаты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 выходят из поставленных </a:t>
            </a:r>
            <a:r>
              <a:rPr lang="ru-RU" sz="29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задач ( цели)</a:t>
            </a:r>
            <a:endParaRPr lang="ru-RU" sz="29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Материально-техническое </a:t>
            </a:r>
            <a:r>
              <a:rPr lang="ru-RU" sz="29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оснащение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900" u="sng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Технические средства обучения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 Когда задачи будут сформулированы, необходимо указать, какое оборудование будет использовано в </a:t>
            </a:r>
            <a:r>
              <a:rPr lang="ru-RU" sz="29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ООД 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(например: проектор, доска, мольберт, настенная доска, кубы, подставки и т. д</a:t>
            </a:r>
            <a:r>
              <a:rPr lang="ru-RU" sz="29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9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u="sng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Демонстрационный материал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 Далее указывается демонстрационный материал, где перечисляются не только все пособия, картины, но и указываются их авторы, количество, размеры.</a:t>
            </a:r>
          </a:p>
          <a:p>
            <a:r>
              <a:rPr lang="ru-RU" sz="2900" u="sng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Раздаточный материал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: Описывая раздаточный материал, обязательно перечисляется, какой берется материал с указанием размера и количества.</a:t>
            </a:r>
          </a:p>
          <a:p>
            <a:pPr marL="0" indent="0">
              <a:buNone/>
            </a:pPr>
            <a:r>
              <a:rPr lang="ru-RU" sz="29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Предварительная </a:t>
            </a:r>
            <a:r>
              <a:rPr lang="ru-RU" sz="29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9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(беседа, рассматривание иллюстраций, книг, энциклопедий, чтение стихотворений, рассказов, подготовка шаблонов фона для рисунка и т. д.);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95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2712</TotalTime>
  <Words>797</Words>
  <Application>Microsoft Office PowerPoint</Application>
  <PresentationFormat>Экран (4:3)</PresentationFormat>
  <Paragraphs>119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МБДОУ «Детский сад «Радужный» п. Зональная Станция» Томского района</vt:lpstr>
      <vt:lpstr>Титульный лист</vt:lpstr>
      <vt:lpstr>Титульный лист</vt:lpstr>
      <vt:lpstr>Занятие-организованная образовательная деятельность</vt:lpstr>
      <vt:lpstr>Цель</vt:lpstr>
      <vt:lpstr>ДЕЛОВАЯ ИГРА «Проверь себя»</vt:lpstr>
      <vt:lpstr>Задачи</vt:lpstr>
      <vt:lpstr>Задачи</vt:lpstr>
      <vt:lpstr>Презентация PowerPoint</vt:lpstr>
      <vt:lpstr>Технологии, методы, приемы….</vt:lpstr>
      <vt:lpstr>Структура Образовательной деятельности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аттестации педагогических работников Дошкольных образовательных учреждений</dc:title>
  <dc:creator>User</dc:creator>
  <cp:lastModifiedBy>User</cp:lastModifiedBy>
  <cp:revision>108</cp:revision>
  <dcterms:created xsi:type="dcterms:W3CDTF">2019-09-09T08:07:42Z</dcterms:created>
  <dcterms:modified xsi:type="dcterms:W3CDTF">2021-04-19T13:30:59Z</dcterms:modified>
</cp:coreProperties>
</file>