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63" r:id="rId3"/>
    <p:sldId id="264" r:id="rId4"/>
    <p:sldId id="265" r:id="rId5"/>
    <p:sldId id="266" r:id="rId6"/>
    <p:sldId id="267" r:id="rId7"/>
    <p:sldId id="268" r:id="rId8"/>
    <p:sldId id="269" r:id="rId9"/>
    <p:sldId id="270" r:id="rId10"/>
    <p:sldId id="271" r:id="rId11"/>
    <p:sldId id="281" r:id="rId12"/>
    <p:sldId id="273" r:id="rId13"/>
    <p:sldId id="279" r:id="rId14"/>
    <p:sldId id="282" r:id="rId15"/>
    <p:sldId id="275" r:id="rId16"/>
    <p:sldId id="276" r:id="rId17"/>
    <p:sldId id="280" r:id="rId18"/>
    <p:sldId id="278" r:id="rId19"/>
  </p:sldIdLst>
  <p:sldSz cx="9144000" cy="6858000" type="screen4x3"/>
  <p:notesSz cx="6858000" cy="9144000"/>
  <p:custDataLst>
    <p:tags r:id="rId22"/>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666699"/>
    <a:srgbClr val="04374A"/>
    <a:srgbClr val="E590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4604" autoAdjust="0"/>
  </p:normalViewPr>
  <p:slideViewPr>
    <p:cSldViewPr>
      <p:cViewPr>
        <p:scale>
          <a:sx n="66" d="100"/>
          <a:sy n="66" d="100"/>
        </p:scale>
        <p:origin x="-1470" y="-27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8" d="100"/>
          <a:sy n="68" d="100"/>
        </p:scale>
        <p:origin x="-3528"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86663A1-BE93-4F19-BCAE-33E954C20B2B}" type="datetimeFigureOut">
              <a:rPr lang="ru-RU" smtClean="0"/>
              <a:t>29.10.2020</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0DF26E-F902-4582-B614-0C9EE35F2135}" type="slidenum">
              <a:rPr lang="ru-RU" smtClean="0"/>
              <a:t>‹#›</a:t>
            </a:fld>
            <a:endParaRPr lang="ru-RU"/>
          </a:p>
        </p:txBody>
      </p:sp>
    </p:spTree>
    <p:extLst>
      <p:ext uri="{BB962C8B-B14F-4D97-AF65-F5344CB8AC3E}">
        <p14:creationId xmlns:p14="http://schemas.microsoft.com/office/powerpoint/2010/main" val="40432833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0C0431-2448-4DC3-AF70-2785FBE2C445}" type="datetimeFigureOut">
              <a:rPr lang="ru-RU" smtClean="0"/>
              <a:t>29.10.2020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4341FE-AE5C-47F1-8FD8-47C4A673A802}" type="slidenum">
              <a:rPr lang="ru-RU" smtClean="0"/>
              <a:t>‹#›</a:t>
            </a:fld>
            <a:endParaRPr lang="ru-RU"/>
          </a:p>
        </p:txBody>
      </p:sp>
    </p:spTree>
    <p:extLst>
      <p:ext uri="{BB962C8B-B14F-4D97-AF65-F5344CB8AC3E}">
        <p14:creationId xmlns:p14="http://schemas.microsoft.com/office/powerpoint/2010/main" val="202611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t>1</a:t>
            </a:fld>
            <a:endParaRPr lang="ru-RU"/>
          </a:p>
        </p:txBody>
      </p:sp>
    </p:spTree>
    <p:extLst>
      <p:ext uri="{BB962C8B-B14F-4D97-AF65-F5344CB8AC3E}">
        <p14:creationId xmlns:p14="http://schemas.microsoft.com/office/powerpoint/2010/main" val="4221614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t>3</a:t>
            </a:fld>
            <a:endParaRPr lang="ru-RU"/>
          </a:p>
        </p:txBody>
      </p:sp>
    </p:spTree>
    <p:extLst>
      <p:ext uri="{BB962C8B-B14F-4D97-AF65-F5344CB8AC3E}">
        <p14:creationId xmlns:p14="http://schemas.microsoft.com/office/powerpoint/2010/main" val="42765859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059832" y="4005064"/>
            <a:ext cx="5976664" cy="1224136"/>
          </a:xfrm>
        </p:spPr>
        <p:txBody>
          <a:bodyPr/>
          <a:lstStyle>
            <a:lvl1pPr>
              <a:defRPr b="1">
                <a:solidFill>
                  <a:schemeClr val="bg1"/>
                </a:solidFill>
                <a:effectLst>
                  <a:outerShdw blurRad="38100" dist="38100" dir="2700000" algn="tl">
                    <a:srgbClr val="000000">
                      <a:alpha val="43137"/>
                    </a:srgbClr>
                  </a:outerShdw>
                </a:effectLst>
              </a:defRPr>
            </a:lvl1pPr>
          </a:lstStyle>
          <a:p>
            <a:r>
              <a:rPr lang="ru-RU" dirty="0" smtClean="0"/>
              <a:t>Образец заголовка</a:t>
            </a:r>
            <a:endParaRPr lang="ru-RU" dirty="0"/>
          </a:p>
        </p:txBody>
      </p:sp>
    </p:spTree>
    <p:extLst>
      <p:ext uri="{BB962C8B-B14F-4D97-AF65-F5344CB8AC3E}">
        <p14:creationId xmlns:p14="http://schemas.microsoft.com/office/powerpoint/2010/main" val="251564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bg1"/>
                </a:solidFill>
              </a:defRPr>
            </a:lvl1pPr>
          </a:lstStyle>
          <a:p>
            <a:r>
              <a:rPr lang="ru-RU" dirty="0"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5" name="Нижний колонтитул 4"/>
          <p:cNvSpPr>
            <a:spLocks noGrp="1"/>
          </p:cNvSpPr>
          <p:nvPr>
            <p:ph type="ftr" sz="quarter" idx="11"/>
          </p:nvPr>
        </p:nvSpPr>
        <p:spPr>
          <a:xfrm>
            <a:off x="3124200" y="6356350"/>
            <a:ext cx="2895600" cy="365125"/>
          </a:xfrm>
          <a:prstGeom prst="rect">
            <a:avLst/>
          </a:prstGeom>
        </p:spPr>
        <p:txBody>
          <a:bodyPr/>
          <a:lstStyle>
            <a:lvl1pPr>
              <a:defRPr>
                <a:solidFill>
                  <a:schemeClr val="bg1"/>
                </a:solidFill>
              </a:defRPr>
            </a:lvl1pPr>
          </a:lstStyle>
          <a:p>
            <a:endParaRPr lang="ru-RU"/>
          </a:p>
        </p:txBody>
      </p:sp>
    </p:spTree>
    <p:extLst>
      <p:ext uri="{BB962C8B-B14F-4D97-AF65-F5344CB8AC3E}">
        <p14:creationId xmlns:p14="http://schemas.microsoft.com/office/powerpoint/2010/main" val="107880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lvl1pPr>
              <a:defRPr>
                <a:solidFill>
                  <a:schemeClr val="bg1"/>
                </a:solidFill>
              </a:defRPr>
            </a:lvl1p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Tree>
    <p:extLst>
      <p:ext uri="{BB962C8B-B14F-4D97-AF65-F5344CB8AC3E}">
        <p14:creationId xmlns:p14="http://schemas.microsoft.com/office/powerpoint/2010/main" val="298369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Заголовок 1"/>
          <p:cNvSpPr>
            <a:spLocks noGrp="1"/>
          </p:cNvSpPr>
          <p:nvPr>
            <p:ph type="title"/>
          </p:nvPr>
        </p:nvSpPr>
        <p:spPr>
          <a:xfrm>
            <a:off x="251520" y="53374"/>
            <a:ext cx="8712968" cy="1185223"/>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8" name="Текст 2"/>
          <p:cNvSpPr>
            <a:spLocks noGrp="1"/>
          </p:cNvSpPr>
          <p:nvPr>
            <p:ph idx="1"/>
          </p:nvPr>
        </p:nvSpPr>
        <p:spPr>
          <a:xfrm>
            <a:off x="3923928" y="1628800"/>
            <a:ext cx="5112568" cy="496855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Tree>
    <p:extLst>
      <p:ext uri="{BB962C8B-B14F-4D97-AF65-F5344CB8AC3E}">
        <p14:creationId xmlns:p14="http://schemas.microsoft.com/office/powerpoint/2010/main" val="154301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71799" y="4406900"/>
            <a:ext cx="5722913" cy="1362075"/>
          </a:xfrm>
        </p:spPr>
        <p:txBody>
          <a:bodyPr anchor="t"/>
          <a:lstStyle>
            <a:lvl1pPr algn="l">
              <a:defRPr sz="4000" b="1" cap="all">
                <a:solidFill>
                  <a:schemeClr val="bg1"/>
                </a:solidFill>
              </a:defRPr>
            </a:lvl1pPr>
          </a:lstStyle>
          <a:p>
            <a:r>
              <a:rPr lang="ru-RU" dirty="0" smtClean="0"/>
              <a:t>Образец заголовка</a:t>
            </a:r>
            <a:endParaRPr lang="ru-RU" dirty="0"/>
          </a:p>
        </p:txBody>
      </p:sp>
      <p:sp>
        <p:nvSpPr>
          <p:cNvPr id="3" name="Текст 2"/>
          <p:cNvSpPr>
            <a:spLocks noGrp="1"/>
          </p:cNvSpPr>
          <p:nvPr>
            <p:ph type="body" idx="1"/>
          </p:nvPr>
        </p:nvSpPr>
        <p:spPr>
          <a:xfrm>
            <a:off x="2771799" y="2906713"/>
            <a:ext cx="5722913"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dirty="0" smtClean="0"/>
              <a:t>Образец текста</a:t>
            </a:r>
          </a:p>
        </p:txBody>
      </p:sp>
    </p:spTree>
    <p:extLst>
      <p:ext uri="{BB962C8B-B14F-4D97-AF65-F5344CB8AC3E}">
        <p14:creationId xmlns:p14="http://schemas.microsoft.com/office/powerpoint/2010/main" val="202665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bg1"/>
                </a:solidFill>
              </a:defRPr>
            </a:lvl1pPr>
          </a:lstStyle>
          <a:p>
            <a:r>
              <a:rPr lang="ru-RU" dirty="0" smtClean="0"/>
              <a:t>Образец заголовка</a:t>
            </a:r>
            <a:endParaRPr lang="ru-RU" dirty="0"/>
          </a:p>
        </p:txBody>
      </p:sp>
      <p:sp>
        <p:nvSpPr>
          <p:cNvPr id="3" name="Объект 2"/>
          <p:cNvSpPr>
            <a:spLocks noGrp="1"/>
          </p:cNvSpPr>
          <p:nvPr>
            <p:ph sz="half" idx="1"/>
          </p:nvPr>
        </p:nvSpPr>
        <p:spPr>
          <a:xfrm>
            <a:off x="179512" y="2060848"/>
            <a:ext cx="4320480" cy="4093915"/>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Объект 3"/>
          <p:cNvSpPr>
            <a:spLocks noGrp="1"/>
          </p:cNvSpPr>
          <p:nvPr>
            <p:ph sz="half" idx="2"/>
          </p:nvPr>
        </p:nvSpPr>
        <p:spPr>
          <a:xfrm>
            <a:off x="4644008" y="2071389"/>
            <a:ext cx="4320480" cy="4093915"/>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Tree>
    <p:extLst>
      <p:ext uri="{BB962C8B-B14F-4D97-AF65-F5344CB8AC3E}">
        <p14:creationId xmlns:p14="http://schemas.microsoft.com/office/powerpoint/2010/main" val="3891339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bg1"/>
                </a:solidFill>
              </a:defRPr>
            </a:lvl1pPr>
          </a:lstStyle>
          <a:p>
            <a:r>
              <a:rPr lang="ru-RU" dirty="0" smtClean="0"/>
              <a:t>Образец заголовка</a:t>
            </a:r>
            <a:endParaRPr lang="ru-RU" dirty="0"/>
          </a:p>
        </p:txBody>
      </p:sp>
      <p:sp>
        <p:nvSpPr>
          <p:cNvPr id="3" name="Текст 2"/>
          <p:cNvSpPr>
            <a:spLocks noGrp="1"/>
          </p:cNvSpPr>
          <p:nvPr>
            <p:ph type="body" idx="1"/>
          </p:nvPr>
        </p:nvSpPr>
        <p:spPr>
          <a:xfrm>
            <a:off x="251520" y="1916832"/>
            <a:ext cx="4176464"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p:txBody>
      </p:sp>
      <p:sp>
        <p:nvSpPr>
          <p:cNvPr id="4" name="Объект 3"/>
          <p:cNvSpPr>
            <a:spLocks noGrp="1"/>
          </p:cNvSpPr>
          <p:nvPr>
            <p:ph sz="half" idx="2"/>
          </p:nvPr>
        </p:nvSpPr>
        <p:spPr>
          <a:xfrm>
            <a:off x="251520" y="2556594"/>
            <a:ext cx="4176464"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5" name="Текст 4"/>
          <p:cNvSpPr>
            <a:spLocks noGrp="1"/>
          </p:cNvSpPr>
          <p:nvPr>
            <p:ph type="body" sz="quarter" idx="3"/>
          </p:nvPr>
        </p:nvSpPr>
        <p:spPr>
          <a:xfrm>
            <a:off x="4716016" y="1934294"/>
            <a:ext cx="4248472"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dirty="0" smtClean="0"/>
              <a:t>Образец текста</a:t>
            </a:r>
          </a:p>
        </p:txBody>
      </p:sp>
      <p:sp>
        <p:nvSpPr>
          <p:cNvPr id="6" name="Объект 5"/>
          <p:cNvSpPr>
            <a:spLocks noGrp="1"/>
          </p:cNvSpPr>
          <p:nvPr>
            <p:ph sz="quarter" idx="4"/>
          </p:nvPr>
        </p:nvSpPr>
        <p:spPr>
          <a:xfrm>
            <a:off x="4716016" y="2574056"/>
            <a:ext cx="4248472"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Tree>
    <p:extLst>
      <p:ext uri="{BB962C8B-B14F-4D97-AF65-F5344CB8AC3E}">
        <p14:creationId xmlns:p14="http://schemas.microsoft.com/office/powerpoint/2010/main" val="165993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bg1"/>
                </a:solidFill>
              </a:defRPr>
            </a:lvl1pPr>
          </a:lstStyle>
          <a:p>
            <a:r>
              <a:rPr lang="ru-RU" dirty="0" smtClean="0"/>
              <a:t>Образец заголовка</a:t>
            </a:r>
            <a:endParaRPr lang="ru-RU" dirty="0"/>
          </a:p>
        </p:txBody>
      </p:sp>
    </p:spTree>
    <p:extLst>
      <p:ext uri="{BB962C8B-B14F-4D97-AF65-F5344CB8AC3E}">
        <p14:creationId xmlns:p14="http://schemas.microsoft.com/office/powerpoint/2010/main" val="217245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95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3622"/>
            <a:ext cx="3008313" cy="921478"/>
          </a:xfrm>
        </p:spPr>
        <p:txBody>
          <a:bodyPr anchor="b"/>
          <a:lstStyle>
            <a:lvl1pPr algn="l">
              <a:defRPr sz="2000" b="1">
                <a:solidFill>
                  <a:schemeClr val="bg1"/>
                </a:solidFill>
              </a:defRPr>
            </a:lvl1pPr>
          </a:lstStyle>
          <a:p>
            <a:r>
              <a:rPr lang="ru-RU" dirty="0" smtClean="0"/>
              <a:t>Образец заголовка</a:t>
            </a:r>
            <a:endParaRPr lang="ru-RU" dirty="0"/>
          </a:p>
        </p:txBody>
      </p:sp>
      <p:sp>
        <p:nvSpPr>
          <p:cNvPr id="3" name="Объект 2"/>
          <p:cNvSpPr>
            <a:spLocks noGrp="1"/>
          </p:cNvSpPr>
          <p:nvPr>
            <p:ph idx="1"/>
          </p:nvPr>
        </p:nvSpPr>
        <p:spPr>
          <a:xfrm>
            <a:off x="3563888" y="1916832"/>
            <a:ext cx="5111750" cy="4353347"/>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34548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solidFill>
                  <a:schemeClr val="bg1"/>
                </a:solidFill>
              </a:defRPr>
            </a:lvl1pPr>
          </a:lstStyle>
          <a:p>
            <a:r>
              <a:rPr lang="ru-RU" dirty="0" smtClean="0"/>
              <a:t>Образец заголовка</a:t>
            </a:r>
            <a:endParaRPr lang="ru-RU" dirty="0"/>
          </a:p>
        </p:txBody>
      </p:sp>
      <p:sp>
        <p:nvSpPr>
          <p:cNvPr id="3" name="Рисунок 2"/>
          <p:cNvSpPr>
            <a:spLocks noGrp="1"/>
          </p:cNvSpPr>
          <p:nvPr>
            <p:ph type="pic" idx="1"/>
          </p:nvPr>
        </p:nvSpPr>
        <p:spPr>
          <a:xfrm>
            <a:off x="1792288" y="612775"/>
            <a:ext cx="5486400" cy="411480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275860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presentation-creation.ru/"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53374"/>
            <a:ext cx="8712968" cy="1185223"/>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3923928" y="1628800"/>
            <a:ext cx="5112568" cy="4968552"/>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pic>
        <p:nvPicPr>
          <p:cNvPr id="7" name="Рисунок 6">
            <a:hlinkClick r:id="rId14"/>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20688" y="45855"/>
            <a:ext cx="757762" cy="757762"/>
          </a:xfrm>
          <a:prstGeom prst="rect">
            <a:avLst/>
          </a:prstGeom>
        </p:spPr>
      </p:pic>
    </p:spTree>
    <p:extLst>
      <p:ext uri="{BB962C8B-B14F-4D97-AF65-F5344CB8AC3E}">
        <p14:creationId xmlns:p14="http://schemas.microsoft.com/office/powerpoint/2010/main" val="3710272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5.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15.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663280" y="1124744"/>
            <a:ext cx="6480720" cy="5400600"/>
          </a:xfrm>
        </p:spPr>
        <p:txBody>
          <a:bodyPr>
            <a:normAutofit fontScale="90000"/>
          </a:bodyPr>
          <a:lstStyle/>
          <a:p>
            <a:r>
              <a:rPr lang="ru-RU" dirty="0" smtClean="0">
                <a:latin typeface="Book Antiqua" panose="02040602050305030304" pitchFamily="18" charset="0"/>
              </a:rPr>
              <a:t>Космическое путешествие</a:t>
            </a:r>
            <a:br>
              <a:rPr lang="ru-RU" dirty="0" smtClean="0">
                <a:latin typeface="Book Antiqua" panose="02040602050305030304" pitchFamily="18" charset="0"/>
              </a:rPr>
            </a:br>
            <a:r>
              <a:rPr lang="ru-RU" sz="2200" dirty="0" smtClean="0">
                <a:latin typeface="Book Antiqua" panose="02040602050305030304" pitchFamily="18" charset="0"/>
              </a:rPr>
              <a:t>занятие  по основной образовательной</a:t>
            </a:r>
            <a:br>
              <a:rPr lang="ru-RU" sz="2200" dirty="0" smtClean="0">
                <a:latin typeface="Book Antiqua" panose="02040602050305030304" pitchFamily="18" charset="0"/>
              </a:rPr>
            </a:br>
            <a:r>
              <a:rPr lang="ru-RU" sz="2200" dirty="0" smtClean="0">
                <a:latin typeface="Book Antiqua" panose="02040602050305030304" pitchFamily="18" charset="0"/>
              </a:rPr>
              <a:t>деятельности  познавательного развития</a:t>
            </a:r>
            <a:br>
              <a:rPr lang="ru-RU" sz="2200" dirty="0" smtClean="0">
                <a:latin typeface="Book Antiqua" panose="02040602050305030304" pitchFamily="18" charset="0"/>
              </a:rPr>
            </a:br>
            <a:r>
              <a:rPr lang="ru-RU" sz="2200" dirty="0" smtClean="0">
                <a:latin typeface="Book Antiqua" panose="02040602050305030304" pitchFamily="18" charset="0"/>
              </a:rPr>
              <a:t>формирование элементарных </a:t>
            </a:r>
            <a:br>
              <a:rPr lang="ru-RU" sz="2200" dirty="0" smtClean="0">
                <a:latin typeface="Book Antiqua" panose="02040602050305030304" pitchFamily="18" charset="0"/>
              </a:rPr>
            </a:br>
            <a:r>
              <a:rPr lang="ru-RU" sz="2200" dirty="0" smtClean="0">
                <a:latin typeface="Book Antiqua" panose="02040602050305030304" pitchFamily="18" charset="0"/>
              </a:rPr>
              <a:t>математических представлений</a:t>
            </a:r>
            <a:r>
              <a:rPr lang="ru-RU" sz="4000" dirty="0" smtClean="0">
                <a:latin typeface="Book Antiqua" panose="02040602050305030304" pitchFamily="18" charset="0"/>
              </a:rPr>
              <a:t/>
            </a:r>
            <a:br>
              <a:rPr lang="ru-RU" sz="4000" dirty="0" smtClean="0">
                <a:latin typeface="Book Antiqua" panose="02040602050305030304" pitchFamily="18" charset="0"/>
              </a:rPr>
            </a:br>
            <a:r>
              <a:rPr lang="ru-RU" sz="2200" dirty="0" smtClean="0">
                <a:latin typeface="Book Antiqua" panose="02040602050305030304" pitchFamily="18" charset="0"/>
              </a:rPr>
              <a:t>в старшей группы «Ромашки»</a:t>
            </a:r>
            <a:br>
              <a:rPr lang="ru-RU" sz="2200" dirty="0" smtClean="0">
                <a:latin typeface="Book Antiqua" panose="02040602050305030304" pitchFamily="18" charset="0"/>
              </a:rPr>
            </a:br>
            <a:r>
              <a:rPr lang="ru-RU" sz="2000" dirty="0" smtClean="0">
                <a:latin typeface="Book Antiqua" panose="02040602050305030304" pitchFamily="18" charset="0"/>
              </a:rPr>
              <a:t>МБДОУ «Детский сад  «Радужный»</a:t>
            </a:r>
            <a:br>
              <a:rPr lang="ru-RU" sz="2000" dirty="0" smtClean="0">
                <a:latin typeface="Book Antiqua" panose="02040602050305030304" pitchFamily="18" charset="0"/>
              </a:rPr>
            </a:br>
            <a:r>
              <a:rPr lang="ru-RU" sz="2000" dirty="0" smtClean="0">
                <a:latin typeface="Book Antiqua" panose="02040602050305030304" pitchFamily="18" charset="0"/>
              </a:rPr>
              <a:t> п. Зональная Станция» Томского района</a:t>
            </a:r>
            <a:br>
              <a:rPr lang="ru-RU" sz="2000" dirty="0" smtClean="0">
                <a:latin typeface="Book Antiqua" panose="02040602050305030304" pitchFamily="18" charset="0"/>
              </a:rPr>
            </a:br>
            <a:r>
              <a:rPr lang="ru-RU" sz="2000" dirty="0" smtClean="0">
                <a:latin typeface="Book Antiqua" panose="02040602050305030304" pitchFamily="18" charset="0"/>
              </a:rPr>
              <a:t/>
            </a:r>
            <a:br>
              <a:rPr lang="ru-RU" sz="2000" dirty="0" smtClean="0">
                <a:latin typeface="Book Antiqua" panose="02040602050305030304" pitchFamily="18" charset="0"/>
              </a:rPr>
            </a:br>
            <a:r>
              <a:rPr lang="ru-RU" sz="2000" dirty="0" smtClean="0">
                <a:latin typeface="Book Antiqua" panose="02040602050305030304" pitchFamily="18" charset="0"/>
              </a:rPr>
              <a:t/>
            </a:r>
            <a:br>
              <a:rPr lang="ru-RU" sz="2000" dirty="0" smtClean="0">
                <a:latin typeface="Book Antiqua" panose="02040602050305030304" pitchFamily="18" charset="0"/>
              </a:rPr>
            </a:br>
            <a:r>
              <a:rPr lang="ru-RU" sz="3200" dirty="0">
                <a:latin typeface="Book Antiqua" panose="02040602050305030304" pitchFamily="18" charset="0"/>
              </a:rPr>
              <a:t> </a:t>
            </a:r>
            <a:r>
              <a:rPr lang="ru-RU" sz="3200" dirty="0" smtClean="0">
                <a:latin typeface="Book Antiqua" panose="02040602050305030304" pitchFamily="18" charset="0"/>
              </a:rPr>
              <a:t>                              </a:t>
            </a:r>
            <a:r>
              <a:rPr lang="ru-RU" sz="2000" dirty="0" smtClean="0">
                <a:solidFill>
                  <a:prstClr val="white"/>
                </a:solidFill>
                <a:latin typeface="Book Antiqua" panose="02040602050305030304" pitchFamily="18" charset="0"/>
              </a:rPr>
              <a:t>воспитатель </a:t>
            </a:r>
            <a:r>
              <a:rPr lang="ru-RU" sz="2000" dirty="0">
                <a:solidFill>
                  <a:prstClr val="white"/>
                </a:solidFill>
                <a:latin typeface="Book Antiqua" panose="02040602050305030304" pitchFamily="18" charset="0"/>
              </a:rPr>
              <a:t>: Григораш</a:t>
            </a:r>
            <a:br>
              <a:rPr lang="ru-RU" sz="2000" dirty="0">
                <a:solidFill>
                  <a:prstClr val="white"/>
                </a:solidFill>
                <a:latin typeface="Book Antiqua" panose="02040602050305030304" pitchFamily="18" charset="0"/>
              </a:rPr>
            </a:br>
            <a:r>
              <a:rPr lang="ru-RU" sz="2000" dirty="0">
                <a:solidFill>
                  <a:prstClr val="white"/>
                </a:solidFill>
                <a:latin typeface="Book Antiqua" panose="02040602050305030304" pitchFamily="18" charset="0"/>
              </a:rPr>
              <a:t> </a:t>
            </a:r>
            <a:r>
              <a:rPr lang="ru-RU" sz="2000" dirty="0" smtClean="0">
                <a:solidFill>
                  <a:prstClr val="white"/>
                </a:solidFill>
                <a:latin typeface="Book Antiqua" panose="02040602050305030304" pitchFamily="18" charset="0"/>
              </a:rPr>
              <a:t>                                               Любовь  Валентиновна</a:t>
            </a:r>
            <a:r>
              <a:rPr lang="ru-RU" dirty="0" smtClean="0"/>
              <a:t/>
            </a:r>
            <a:br>
              <a:rPr lang="ru-RU" dirty="0" smtClean="0"/>
            </a:br>
            <a:endParaRPr lang="ru-RU" b="1" dirty="0"/>
          </a:p>
        </p:txBody>
      </p:sp>
    </p:spTree>
    <p:extLst>
      <p:ext uri="{BB962C8B-B14F-4D97-AF65-F5344CB8AC3E}">
        <p14:creationId xmlns:p14="http://schemas.microsoft.com/office/powerpoint/2010/main" val="185787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260648"/>
            <a:ext cx="7956376" cy="6048672"/>
          </a:xfrm>
        </p:spPr>
        <p:txBody>
          <a:bodyPr>
            <a:noAutofit/>
          </a:bodyPr>
          <a:lstStyle/>
          <a:p>
            <a:pPr>
              <a:lnSpc>
                <a:spcPct val="115000"/>
              </a:lnSpc>
              <a:spcAft>
                <a:spcPts val="1000"/>
              </a:spcAft>
            </a:pPr>
            <a:r>
              <a:rPr lang="ru-RU" sz="2400" dirty="0" smtClean="0">
                <a:effectLst/>
                <a:latin typeface="Times New Roman"/>
                <a:ea typeface="Calibri"/>
                <a:cs typeface="Times New Roman"/>
              </a:rPr>
              <a:t>Ребята</a:t>
            </a:r>
            <a:r>
              <a:rPr lang="ru-RU" sz="2400" dirty="0">
                <a:effectLst/>
                <a:latin typeface="Times New Roman"/>
                <a:ea typeface="Calibri"/>
                <a:cs typeface="Times New Roman"/>
              </a:rPr>
              <a:t>, что-то ударилось о борт корабля? Как вы думаете что это? </a:t>
            </a:r>
            <a:r>
              <a:rPr lang="ru-RU" sz="2400" i="1" dirty="0">
                <a:effectLst/>
                <a:latin typeface="Times New Roman"/>
                <a:ea typeface="Calibri"/>
                <a:cs typeface="Times New Roman"/>
              </a:rPr>
              <a:t>(Ответы детей). </a:t>
            </a:r>
            <a:r>
              <a:rPr lang="ru-RU" sz="2400" dirty="0">
                <a:effectLst/>
                <a:latin typeface="Times New Roman"/>
                <a:ea typeface="Calibri"/>
                <a:cs typeface="Times New Roman"/>
              </a:rPr>
              <a:t>Нужно посмотреть, что произошло с нашей ракетой, может произойти разгерметизация. Срочно заделать все пробоины.  Выходим в открытый космос. Посмотрите, на что они похожи? </a:t>
            </a:r>
            <a:r>
              <a:rPr lang="ru-RU" sz="2400" i="1" dirty="0">
                <a:effectLst/>
                <a:latin typeface="Times New Roman"/>
                <a:ea typeface="Calibri"/>
                <a:cs typeface="Times New Roman"/>
              </a:rPr>
              <a:t>(Ответы детей). </a:t>
            </a:r>
            <a:r>
              <a:rPr lang="ru-RU" sz="2400" dirty="0">
                <a:effectLst/>
                <a:latin typeface="Times New Roman"/>
                <a:ea typeface="Calibri"/>
                <a:cs typeface="Times New Roman"/>
              </a:rPr>
              <a:t>Надо выбрать геометрические фигуры.  </a:t>
            </a:r>
            <a:r>
              <a:rPr lang="ru-RU" sz="2400" dirty="0" smtClean="0">
                <a:effectLst/>
                <a:latin typeface="Times New Roman"/>
                <a:ea typeface="Calibri"/>
                <a:cs typeface="Times New Roman"/>
              </a:rPr>
              <a:t>Нанести их </a:t>
            </a:r>
            <a:r>
              <a:rPr lang="ru-RU" sz="2400" dirty="0">
                <a:effectLst/>
                <a:latin typeface="Times New Roman"/>
                <a:ea typeface="Calibri"/>
                <a:cs typeface="Times New Roman"/>
              </a:rPr>
              <a:t>на ракету так, чтобы фигура точно подошла к повреждённому месту. </a:t>
            </a:r>
            <a:r>
              <a:rPr lang="ru-RU" sz="1800" dirty="0">
                <a:effectLst/>
                <a:ea typeface="Calibri"/>
                <a:cs typeface="Times New Roman"/>
              </a:rPr>
              <a:t/>
            </a:r>
            <a:br>
              <a:rPr lang="ru-RU" sz="1800" dirty="0">
                <a:effectLst/>
                <a:ea typeface="Calibri"/>
                <a:cs typeface="Times New Roman"/>
              </a:rPr>
            </a:br>
            <a:r>
              <a:rPr lang="ru-RU" sz="2400" i="1" dirty="0">
                <a:effectLst/>
                <a:latin typeface="Times New Roman"/>
                <a:ea typeface="Calibri"/>
                <a:cs typeface="Times New Roman"/>
              </a:rPr>
              <a:t>Дети подбирают геометрические фигуры: трапеция, овал, многоугольник, </a:t>
            </a:r>
            <a:r>
              <a:rPr lang="ru-RU" sz="2400" i="1" dirty="0" smtClean="0">
                <a:effectLst/>
                <a:latin typeface="Times New Roman"/>
                <a:ea typeface="Calibri"/>
                <a:cs typeface="Times New Roman"/>
              </a:rPr>
              <a:t>ромб, треугольник</a:t>
            </a:r>
            <a:r>
              <a:rPr lang="ru-RU" sz="2400" i="1" dirty="0">
                <a:effectLst/>
                <a:latin typeface="Times New Roman"/>
                <a:ea typeface="Calibri"/>
                <a:cs typeface="Times New Roman"/>
              </a:rPr>
              <a:t>, </a:t>
            </a:r>
            <a:r>
              <a:rPr lang="ru-RU" sz="2400" i="1" dirty="0" smtClean="0">
                <a:effectLst/>
                <a:latin typeface="Times New Roman"/>
                <a:ea typeface="Calibri"/>
                <a:cs typeface="Times New Roman"/>
              </a:rPr>
              <a:t>квадрат, круг, </a:t>
            </a:r>
            <a:r>
              <a:rPr lang="ru-RU" sz="2400" i="1" dirty="0" err="1" smtClean="0">
                <a:effectLst/>
                <a:latin typeface="Times New Roman"/>
                <a:ea typeface="Calibri"/>
                <a:cs typeface="Times New Roman"/>
              </a:rPr>
              <a:t>прямоугольнтк</a:t>
            </a:r>
            <a:r>
              <a:rPr lang="ru-RU" sz="2400" i="1" dirty="0" smtClean="0">
                <a:effectLst/>
                <a:latin typeface="Times New Roman"/>
                <a:ea typeface="Calibri"/>
                <a:cs typeface="Times New Roman"/>
              </a:rPr>
              <a:t> . </a:t>
            </a:r>
            <a:r>
              <a:rPr lang="ru-RU" sz="2400" i="1" dirty="0">
                <a:effectLst/>
                <a:latin typeface="Times New Roman"/>
                <a:ea typeface="Calibri"/>
                <a:cs typeface="Times New Roman"/>
              </a:rPr>
              <a:t>Дети  называют </a:t>
            </a:r>
            <a:r>
              <a:rPr lang="ru-RU" sz="2400" i="1" dirty="0" smtClean="0">
                <a:effectLst/>
                <a:latin typeface="Times New Roman"/>
                <a:ea typeface="Calibri"/>
                <a:cs typeface="Times New Roman"/>
              </a:rPr>
              <a:t>фигуру и устраняют неполадки)</a:t>
            </a:r>
            <a:endParaRPr lang="ru-RU" sz="1800" dirty="0">
              <a:effectLst/>
              <a:ea typeface="Calibri"/>
              <a:cs typeface="Times New Roman"/>
            </a:endParaRPr>
          </a:p>
        </p:txBody>
      </p:sp>
    </p:spTree>
    <p:extLst>
      <p:ext uri="{BB962C8B-B14F-4D97-AF65-F5344CB8AC3E}">
        <p14:creationId xmlns:p14="http://schemas.microsoft.com/office/powerpoint/2010/main" val="299923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Овал 9"/>
          <p:cNvSpPr/>
          <p:nvPr/>
        </p:nvSpPr>
        <p:spPr>
          <a:xfrm>
            <a:off x="5202249" y="3095251"/>
            <a:ext cx="45719" cy="2777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pic>
        <p:nvPicPr>
          <p:cNvPr id="15" name="Picture 8"/>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560519" y="1755435"/>
            <a:ext cx="811478" cy="83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047051" y="5111972"/>
            <a:ext cx="506413"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9"/>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2284215" y="4035479"/>
            <a:ext cx="969963"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0"/>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1115616" y="4035479"/>
            <a:ext cx="512763"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1"/>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851920" y="4733363"/>
            <a:ext cx="835025"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Блок-схема: узел 1"/>
          <p:cNvSpPr/>
          <p:nvPr/>
        </p:nvSpPr>
        <p:spPr>
          <a:xfrm>
            <a:off x="2284215" y="2678844"/>
            <a:ext cx="457200" cy="457200"/>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21" name="Блок-схема: узел 20"/>
          <p:cNvSpPr/>
          <p:nvPr/>
        </p:nvSpPr>
        <p:spPr>
          <a:xfrm>
            <a:off x="1628379" y="3234122"/>
            <a:ext cx="520527" cy="488181"/>
          </a:xfrm>
          <a:prstGeom prst="flowChartConnector">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ru-RU"/>
          </a:p>
        </p:txBody>
      </p:sp>
      <p:sp>
        <p:nvSpPr>
          <p:cNvPr id="7" name="Прямоугольник 6"/>
          <p:cNvSpPr/>
          <p:nvPr/>
        </p:nvSpPr>
        <p:spPr>
          <a:xfrm rot="1589107">
            <a:off x="3558313" y="1415040"/>
            <a:ext cx="790758" cy="3178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24" name="Прямоугольник 23"/>
          <p:cNvSpPr/>
          <p:nvPr/>
        </p:nvSpPr>
        <p:spPr>
          <a:xfrm rot="1589107">
            <a:off x="3558313" y="1415039"/>
            <a:ext cx="790758" cy="3178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26" name="Прямоугольник 25"/>
          <p:cNvSpPr/>
          <p:nvPr/>
        </p:nvSpPr>
        <p:spPr>
          <a:xfrm rot="1589107">
            <a:off x="5231620" y="5176379"/>
            <a:ext cx="790758" cy="31780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ru-RU"/>
          </a:p>
        </p:txBody>
      </p:sp>
      <p:sp>
        <p:nvSpPr>
          <p:cNvPr id="27" name="Прямоугольник 26"/>
          <p:cNvSpPr/>
          <p:nvPr/>
        </p:nvSpPr>
        <p:spPr>
          <a:xfrm rot="1589107">
            <a:off x="5231620" y="5176380"/>
            <a:ext cx="790758" cy="31780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ru-RU"/>
          </a:p>
        </p:txBody>
      </p:sp>
      <p:sp>
        <p:nvSpPr>
          <p:cNvPr id="28" name="Прямоугольник 27"/>
          <p:cNvSpPr/>
          <p:nvPr/>
        </p:nvSpPr>
        <p:spPr>
          <a:xfrm rot="1589107">
            <a:off x="2301344" y="1269810"/>
            <a:ext cx="395027" cy="4195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29" name="Прямоугольник 28"/>
          <p:cNvSpPr/>
          <p:nvPr/>
        </p:nvSpPr>
        <p:spPr>
          <a:xfrm rot="1589107">
            <a:off x="3510011" y="4247738"/>
            <a:ext cx="395027" cy="41955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216176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59832" y="53374"/>
            <a:ext cx="5904656" cy="6615986"/>
          </a:xfrm>
        </p:spPr>
        <p:txBody>
          <a:bodyPr>
            <a:normAutofit/>
          </a:bodyPr>
          <a:lstStyle/>
          <a:p>
            <a:pPr>
              <a:lnSpc>
                <a:spcPct val="115000"/>
              </a:lnSpc>
              <a:spcAft>
                <a:spcPts val="1000"/>
              </a:spcAft>
            </a:pPr>
            <a:r>
              <a:rPr lang="ru-RU" sz="2800" dirty="0" smtClean="0">
                <a:effectLst/>
                <a:latin typeface="Times New Roman"/>
                <a:ea typeface="Calibri"/>
                <a:cs typeface="Times New Roman"/>
              </a:rPr>
              <a:t>Ребята</a:t>
            </a:r>
            <a:r>
              <a:rPr lang="ru-RU" sz="2800" dirty="0">
                <a:effectLst/>
                <a:latin typeface="Times New Roman"/>
                <a:ea typeface="Calibri"/>
                <a:cs typeface="Times New Roman"/>
              </a:rPr>
              <a:t>, посмотрите как много астероидов и метеоритов! Нужно выбрать правильный маршрут, чтобы добраться  до космической станции. </a:t>
            </a:r>
            <a:r>
              <a:rPr lang="ru-RU" sz="2000" dirty="0">
                <a:effectLst/>
                <a:ea typeface="Calibri"/>
                <a:cs typeface="Times New Roman"/>
              </a:rPr>
              <a:t/>
            </a:r>
            <a:br>
              <a:rPr lang="ru-RU" sz="2000" dirty="0">
                <a:effectLst/>
                <a:ea typeface="Calibri"/>
                <a:cs typeface="Times New Roman"/>
              </a:rPr>
            </a:br>
            <a:r>
              <a:rPr lang="ru-RU" sz="2800" dirty="0">
                <a:effectLst/>
                <a:latin typeface="Times New Roman"/>
                <a:ea typeface="Calibri"/>
                <a:cs typeface="Times New Roman"/>
              </a:rPr>
              <a:t>Задание: провести космический корабль по лабиринту. </a:t>
            </a:r>
            <a:r>
              <a:rPr lang="ru-RU" sz="2000" dirty="0">
                <a:effectLst/>
                <a:ea typeface="Calibri"/>
                <a:cs typeface="Times New Roman"/>
              </a:rPr>
              <a:t/>
            </a:r>
            <a:br>
              <a:rPr lang="ru-RU" sz="2000" dirty="0">
                <a:effectLst/>
                <a:ea typeface="Calibri"/>
                <a:cs typeface="Times New Roman"/>
              </a:rPr>
            </a:br>
            <a:r>
              <a:rPr lang="ru-RU" sz="2800" i="1" dirty="0">
                <a:effectLst/>
                <a:latin typeface="Times New Roman"/>
                <a:ea typeface="Calibri"/>
                <a:cs typeface="Times New Roman"/>
              </a:rPr>
              <a:t>Дети выполняют задание, получают звездочки.</a:t>
            </a:r>
            <a:endParaRPr lang="ru-RU" sz="2000" dirty="0">
              <a:effectLst/>
              <a:ea typeface="Calibri"/>
              <a:cs typeface="Times New Roman"/>
            </a:endParaRPr>
          </a:p>
        </p:txBody>
      </p:sp>
    </p:spTree>
    <p:extLst>
      <p:ext uri="{BB962C8B-B14F-4D97-AF65-F5344CB8AC3E}">
        <p14:creationId xmlns:p14="http://schemas.microsoft.com/office/powerpoint/2010/main" val="134730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2000" b="-32000"/>
          </a:stretch>
        </a:blipFill>
        <a:effectLst/>
      </p:bgPr>
    </p:bg>
    <p:spTree>
      <p:nvGrpSpPr>
        <p:cNvPr id="1" name=""/>
        <p:cNvGrpSpPr/>
        <p:nvPr/>
      </p:nvGrpSpPr>
      <p:grpSpPr>
        <a:xfrm>
          <a:off x="0" y="0"/>
          <a:ext cx="0" cy="0"/>
          <a:chOff x="0" y="0"/>
          <a:chExt cx="0" cy="0"/>
        </a:xfrm>
      </p:grpSpPr>
      <p:sp>
        <p:nvSpPr>
          <p:cNvPr id="2" name="Пятно 1 1"/>
          <p:cNvSpPr/>
          <p:nvPr/>
        </p:nvSpPr>
        <p:spPr>
          <a:xfrm flipV="1">
            <a:off x="80999" y="4618965"/>
            <a:ext cx="576064" cy="720081"/>
          </a:xfrm>
          <a:prstGeom prst="irregularSeal1">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ru-RU"/>
          </a:p>
        </p:txBody>
      </p:sp>
      <p:sp>
        <p:nvSpPr>
          <p:cNvPr id="3" name="Пятно 2 2"/>
          <p:cNvSpPr/>
          <p:nvPr/>
        </p:nvSpPr>
        <p:spPr>
          <a:xfrm>
            <a:off x="852736" y="1221904"/>
            <a:ext cx="457200" cy="4572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4079" y="2598305"/>
            <a:ext cx="375602" cy="375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432" y="2796474"/>
            <a:ext cx="354864" cy="35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4340620"/>
            <a:ext cx="481013"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2987" y="1772816"/>
            <a:ext cx="481013"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64" y="4460154"/>
            <a:ext cx="481013"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2987" y="4372150"/>
            <a:ext cx="481013"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1653" y="6376988"/>
            <a:ext cx="481013"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ятно 2 12"/>
          <p:cNvSpPr/>
          <p:nvPr/>
        </p:nvSpPr>
        <p:spPr>
          <a:xfrm>
            <a:off x="199863" y="2369705"/>
            <a:ext cx="457200" cy="4572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7371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graphicFrame>
        <p:nvGraphicFramePr>
          <p:cNvPr id="3" name="Объект 2"/>
          <p:cNvGraphicFramePr>
            <a:graphicFrameLocks noChangeAspect="1"/>
          </p:cNvGraphicFramePr>
          <p:nvPr>
            <p:extLst>
              <p:ext uri="{D42A27DB-BD31-4B8C-83A1-F6EECF244321}">
                <p14:modId xmlns:p14="http://schemas.microsoft.com/office/powerpoint/2010/main" val="378661937"/>
              </p:ext>
            </p:extLst>
          </p:nvPr>
        </p:nvGraphicFramePr>
        <p:xfrm>
          <a:off x="-180528" y="1340768"/>
          <a:ext cx="2628901" cy="685800"/>
        </p:xfrm>
        <a:graphic>
          <a:graphicData uri="http://schemas.openxmlformats.org/presentationml/2006/ole">
            <mc:AlternateContent xmlns:mc="http://schemas.openxmlformats.org/markup-compatibility/2006">
              <mc:Choice xmlns:v="urn:schemas-microsoft-com:vml" Requires="v">
                <p:oleObj spid="_x0000_s8198" name="Объект упаковщика для оболочки" showAsIcon="1" r:id="rId4" imgW="2629440" imgH="685800" progId="Package">
                  <p:embed/>
                </p:oleObj>
              </mc:Choice>
              <mc:Fallback>
                <p:oleObj name="Объект упаковщика для оболочки" showAsIcon="1" r:id="rId4" imgW="2629440" imgH="685800" progId="Package">
                  <p:embed/>
                  <p:pic>
                    <p:nvPicPr>
                      <p:cNvPr id="0" name="Объект 4"/>
                      <p:cNvPicPr>
                        <a:picLocks noChangeAspect="1" noChangeArrowheads="1"/>
                      </p:cNvPicPr>
                      <p:nvPr/>
                    </p:nvPicPr>
                    <p:blipFill>
                      <a:blip r:embed="rId5"/>
                      <a:srcRect/>
                      <a:stretch>
                        <a:fillRect/>
                      </a:stretch>
                    </p:blipFill>
                    <p:spPr bwMode="auto">
                      <a:xfrm>
                        <a:off x="-180528" y="1340768"/>
                        <a:ext cx="262890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5509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2"/>
          <p:cNvGraphicFramePr>
            <a:graphicFrameLocks noChangeAspect="1"/>
          </p:cNvGraphicFramePr>
          <p:nvPr>
            <p:extLst>
              <p:ext uri="{D42A27DB-BD31-4B8C-83A1-F6EECF244321}">
                <p14:modId xmlns:p14="http://schemas.microsoft.com/office/powerpoint/2010/main" val="3464360966"/>
              </p:ext>
            </p:extLst>
          </p:nvPr>
        </p:nvGraphicFramePr>
        <p:xfrm>
          <a:off x="0" y="476672"/>
          <a:ext cx="2628900" cy="685800"/>
        </p:xfrm>
        <a:graphic>
          <a:graphicData uri="http://schemas.openxmlformats.org/presentationml/2006/ole">
            <mc:AlternateContent xmlns:mc="http://schemas.openxmlformats.org/markup-compatibility/2006">
              <mc:Choice xmlns:v="urn:schemas-microsoft-com:vml" Requires="v">
                <p:oleObj spid="_x0000_s5134" name="Объект упаковщика для оболочки" showAsIcon="1" r:id="rId3" imgW="2629440" imgH="685800" progId="Package">
                  <p:embed/>
                </p:oleObj>
              </mc:Choice>
              <mc:Fallback>
                <p:oleObj name="Объект упаковщика для оболочки" showAsIcon="1" r:id="rId3" imgW="2629440" imgH="685800" progId="Package">
                  <p:embed/>
                  <p:pic>
                    <p:nvPicPr>
                      <p:cNvPr id="0" name=""/>
                      <p:cNvPicPr/>
                      <p:nvPr/>
                    </p:nvPicPr>
                    <p:blipFill>
                      <a:blip r:embed="rId4"/>
                      <a:stretch>
                        <a:fillRect/>
                      </a:stretch>
                    </p:blipFill>
                    <p:spPr>
                      <a:xfrm>
                        <a:off x="0" y="476672"/>
                        <a:ext cx="2628900" cy="685800"/>
                      </a:xfrm>
                      <a:prstGeom prst="rect">
                        <a:avLst/>
                      </a:prstGeom>
                    </p:spPr>
                  </p:pic>
                </p:oleObj>
              </mc:Fallback>
            </mc:AlternateContent>
          </a:graphicData>
        </a:graphic>
      </p:graphicFrame>
      <p:sp>
        <p:nvSpPr>
          <p:cNvPr id="4" name="Прямоугольник 3"/>
          <p:cNvSpPr/>
          <p:nvPr/>
        </p:nvSpPr>
        <p:spPr>
          <a:xfrm>
            <a:off x="2502607" y="47931"/>
            <a:ext cx="6624736" cy="6314549"/>
          </a:xfrm>
          <a:prstGeom prst="rect">
            <a:avLst/>
          </a:prstGeom>
        </p:spPr>
        <p:txBody>
          <a:bodyPr wrap="square">
            <a:spAutoFit/>
          </a:bodyPr>
          <a:lstStyle/>
          <a:p>
            <a:pPr>
              <a:lnSpc>
                <a:spcPct val="115000"/>
              </a:lnSpc>
              <a:spcAft>
                <a:spcPts val="1000"/>
              </a:spcAft>
            </a:pPr>
            <a:r>
              <a:rPr lang="ru-RU" sz="2400" dirty="0">
                <a:solidFill>
                  <a:schemeClr val="bg1"/>
                </a:solidFill>
                <a:latin typeface="Times New Roman"/>
                <a:ea typeface="Calibri"/>
                <a:cs typeface="Times New Roman"/>
              </a:rPr>
              <a:t>На нашем </a:t>
            </a:r>
            <a:r>
              <a:rPr lang="ru-RU" sz="2400" dirty="0" smtClean="0">
                <a:solidFill>
                  <a:schemeClr val="bg1"/>
                </a:solidFill>
                <a:latin typeface="Times New Roman"/>
                <a:ea typeface="Calibri"/>
                <a:cs typeface="Times New Roman"/>
              </a:rPr>
              <a:t>космической станции вы </a:t>
            </a:r>
            <a:r>
              <a:rPr lang="ru-RU" sz="2400" dirty="0">
                <a:solidFill>
                  <a:schemeClr val="bg1"/>
                </a:solidFill>
                <a:latin typeface="Times New Roman"/>
                <a:ea typeface="Calibri"/>
                <a:cs typeface="Times New Roman"/>
              </a:rPr>
              <a:t>можете купить что-нибудь из еды. У вас есть звездочки, которые вы получили за выполнения заданий, этими звездочками можно расплатиться.  </a:t>
            </a:r>
            <a:r>
              <a:rPr lang="ru-RU" sz="2000" i="1" dirty="0">
                <a:solidFill>
                  <a:schemeClr val="bg1"/>
                </a:solidFill>
                <a:latin typeface="Times New Roman"/>
                <a:ea typeface="Calibri"/>
                <a:cs typeface="Times New Roman"/>
              </a:rPr>
              <a:t>( Дети выбирают «продукты», расплачиваются звездочками).</a:t>
            </a:r>
            <a:endParaRPr lang="ru-RU" sz="1600" dirty="0">
              <a:solidFill>
                <a:schemeClr val="bg1"/>
              </a:solidFill>
              <a:ea typeface="Calibri"/>
              <a:cs typeface="Times New Roman"/>
            </a:endParaRPr>
          </a:p>
          <a:p>
            <a:pPr>
              <a:lnSpc>
                <a:spcPct val="115000"/>
              </a:lnSpc>
              <a:spcAft>
                <a:spcPts val="1000"/>
              </a:spcAft>
            </a:pPr>
            <a:r>
              <a:rPr lang="ru-RU" sz="2400" u="sng" dirty="0">
                <a:solidFill>
                  <a:schemeClr val="bg1"/>
                </a:solidFill>
                <a:latin typeface="Times New Roman"/>
                <a:ea typeface="Calibri"/>
                <a:cs typeface="Times New Roman"/>
              </a:rPr>
              <a:t>Воспитатель.  </a:t>
            </a:r>
            <a:r>
              <a:rPr lang="ru-RU" sz="2400" dirty="0">
                <a:solidFill>
                  <a:schemeClr val="bg1"/>
                </a:solidFill>
                <a:latin typeface="Times New Roman"/>
                <a:ea typeface="Calibri"/>
                <a:cs typeface="Times New Roman"/>
              </a:rPr>
              <a:t>Занимаем места, наш полет продолжается. Мы летим на сказочную планету, чтобы помочь её жителям. </a:t>
            </a:r>
            <a:endParaRPr lang="ru-RU" dirty="0">
              <a:solidFill>
                <a:schemeClr val="bg1"/>
              </a:solidFill>
              <a:ea typeface="Calibri"/>
              <a:cs typeface="Times New Roman"/>
            </a:endParaRPr>
          </a:p>
          <a:p>
            <a:pPr>
              <a:lnSpc>
                <a:spcPct val="115000"/>
              </a:lnSpc>
              <a:spcAft>
                <a:spcPts val="1000"/>
              </a:spcAft>
            </a:pPr>
            <a:r>
              <a:rPr lang="ru-RU" sz="2400" dirty="0">
                <a:solidFill>
                  <a:schemeClr val="bg1"/>
                </a:solidFill>
                <a:latin typeface="Times New Roman"/>
                <a:ea typeface="Calibri"/>
                <a:cs typeface="Times New Roman"/>
              </a:rPr>
              <a:t>Задание: построить  дома по схемам из геометрических </a:t>
            </a:r>
            <a:r>
              <a:rPr lang="ru-RU" sz="2400" dirty="0" smtClean="0">
                <a:solidFill>
                  <a:schemeClr val="bg1"/>
                </a:solidFill>
                <a:latin typeface="Times New Roman"/>
                <a:ea typeface="Calibri"/>
                <a:cs typeface="Times New Roman"/>
              </a:rPr>
              <a:t>фигур.</a:t>
            </a:r>
            <a:endParaRPr lang="ru-RU" dirty="0" smtClean="0">
              <a:solidFill>
                <a:schemeClr val="bg1"/>
              </a:solidFill>
              <a:ea typeface="Calibri"/>
              <a:cs typeface="Times New Roman"/>
            </a:endParaRPr>
          </a:p>
          <a:p>
            <a:pPr>
              <a:lnSpc>
                <a:spcPct val="115000"/>
              </a:lnSpc>
              <a:spcAft>
                <a:spcPts val="1000"/>
              </a:spcAft>
            </a:pPr>
            <a:r>
              <a:rPr lang="ru-RU" sz="2000" i="1" dirty="0" smtClean="0">
                <a:solidFill>
                  <a:schemeClr val="bg1"/>
                </a:solidFill>
                <a:latin typeface="Times New Roman"/>
                <a:ea typeface="Calibri"/>
                <a:cs typeface="Times New Roman"/>
              </a:rPr>
              <a:t>Дети </a:t>
            </a:r>
            <a:r>
              <a:rPr lang="ru-RU" sz="2000" i="1" dirty="0">
                <a:solidFill>
                  <a:schemeClr val="bg1"/>
                </a:solidFill>
                <a:latin typeface="Times New Roman"/>
                <a:ea typeface="Calibri"/>
                <a:cs typeface="Times New Roman"/>
              </a:rPr>
              <a:t>выполняют задание.</a:t>
            </a:r>
            <a:endParaRPr lang="ru-RU" sz="1600" dirty="0">
              <a:solidFill>
                <a:schemeClr val="bg1"/>
              </a:solidFill>
              <a:ea typeface="Calibri"/>
              <a:cs typeface="Times New Roman"/>
            </a:endParaRPr>
          </a:p>
          <a:p>
            <a:r>
              <a:rPr lang="ru-RU" sz="2400" u="sng" dirty="0">
                <a:solidFill>
                  <a:schemeClr val="bg1"/>
                </a:solidFill>
                <a:latin typeface="Times New Roman"/>
                <a:ea typeface="Calibri"/>
              </a:rPr>
              <a:t>Воспитатель</a:t>
            </a:r>
            <a:r>
              <a:rPr lang="ru-RU" sz="2400" dirty="0">
                <a:solidFill>
                  <a:schemeClr val="bg1"/>
                </a:solidFill>
                <a:latin typeface="Times New Roman"/>
                <a:ea typeface="Calibri"/>
              </a:rPr>
              <a:t>.  Вы хотите поиграть с жителями сказочной планеты? (</a:t>
            </a:r>
            <a:r>
              <a:rPr lang="ru-RU" sz="2400" i="1" dirty="0">
                <a:solidFill>
                  <a:schemeClr val="bg1"/>
                </a:solidFill>
                <a:latin typeface="Times New Roman"/>
                <a:ea typeface="Calibri"/>
              </a:rPr>
              <a:t>проводится игра «Кого не стало?»). </a:t>
            </a:r>
            <a:endParaRPr lang="ru-RU" sz="2400" dirty="0">
              <a:solidFill>
                <a:schemeClr val="bg1"/>
              </a:solidFill>
            </a:endParaRPr>
          </a:p>
        </p:txBody>
      </p:sp>
    </p:spTree>
    <p:extLst>
      <p:ext uri="{BB962C8B-B14F-4D97-AF65-F5344CB8AC3E}">
        <p14:creationId xmlns:p14="http://schemas.microsoft.com/office/powerpoint/2010/main" val="138283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15816" y="53374"/>
            <a:ext cx="6048672" cy="5823898"/>
          </a:xfrm>
        </p:spPr>
        <p:txBody>
          <a:bodyPr>
            <a:noAutofit/>
          </a:bodyPr>
          <a:lstStyle/>
          <a:p>
            <a:pPr>
              <a:lnSpc>
                <a:spcPct val="115000"/>
              </a:lnSpc>
              <a:spcAft>
                <a:spcPts val="1000"/>
              </a:spcAft>
            </a:pPr>
            <a:r>
              <a:rPr lang="ru-RU" sz="2800" dirty="0" smtClean="0">
                <a:effectLst/>
                <a:latin typeface="Times New Roman"/>
                <a:ea typeface="Calibri"/>
                <a:cs typeface="Times New Roman"/>
              </a:rPr>
              <a:t/>
            </a:r>
            <a:br>
              <a:rPr lang="ru-RU" sz="2800" dirty="0" smtClean="0">
                <a:effectLst/>
                <a:latin typeface="Times New Roman"/>
                <a:ea typeface="Calibri"/>
                <a:cs typeface="Times New Roman"/>
              </a:rPr>
            </a:br>
            <a:r>
              <a:rPr lang="ru-RU" sz="2800" dirty="0">
                <a:effectLst/>
                <a:latin typeface="Times New Roman"/>
                <a:ea typeface="Calibri"/>
                <a:cs typeface="Times New Roman"/>
              </a:rPr>
              <a:t/>
            </a:r>
            <a:br>
              <a:rPr lang="ru-RU" sz="2800" dirty="0">
                <a:effectLst/>
                <a:latin typeface="Times New Roman"/>
                <a:ea typeface="Calibri"/>
                <a:cs typeface="Times New Roman"/>
              </a:rPr>
            </a:br>
            <a:r>
              <a:rPr lang="ru-RU" sz="2400" dirty="0" smtClean="0">
                <a:effectLst/>
                <a:latin typeface="Times New Roman"/>
                <a:ea typeface="Calibri"/>
                <a:cs typeface="Times New Roman"/>
              </a:rPr>
              <a:t>Нам </a:t>
            </a:r>
            <a:r>
              <a:rPr lang="ru-RU" sz="2400" dirty="0">
                <a:effectLst/>
                <a:latin typeface="Times New Roman"/>
                <a:ea typeface="Calibri"/>
                <a:cs typeface="Times New Roman"/>
              </a:rPr>
              <a:t>пора возвращаться  на нашу планету и нам нужно выбрать место приземления. Вы помните,  под каким номером стартовала наша ракета? </a:t>
            </a:r>
            <a:r>
              <a:rPr lang="ru-RU" sz="2000" i="1" dirty="0" smtClean="0">
                <a:effectLst/>
                <a:latin typeface="Times New Roman"/>
                <a:ea typeface="Calibri"/>
                <a:cs typeface="Times New Roman"/>
              </a:rPr>
              <a:t>(Ответы </a:t>
            </a:r>
            <a:r>
              <a:rPr lang="ru-RU" sz="2000" i="1" dirty="0">
                <a:effectLst/>
                <a:latin typeface="Times New Roman"/>
                <a:ea typeface="Calibri"/>
                <a:cs typeface="Times New Roman"/>
              </a:rPr>
              <a:t>детей). </a:t>
            </a:r>
            <a:r>
              <a:rPr lang="ru-RU" sz="2400" dirty="0">
                <a:effectLst/>
                <a:latin typeface="Times New Roman"/>
                <a:ea typeface="Calibri"/>
                <a:cs typeface="Times New Roman"/>
              </a:rPr>
              <a:t>На карте отмечено несколько мест приземления, нам надо найти, где приземлится наш корабль.</a:t>
            </a:r>
            <a:r>
              <a:rPr lang="ru-RU" sz="1800" dirty="0">
                <a:effectLst/>
                <a:ea typeface="Calibri"/>
                <a:cs typeface="Times New Roman"/>
              </a:rPr>
              <a:t/>
            </a:r>
            <a:br>
              <a:rPr lang="ru-RU" sz="1800" dirty="0">
                <a:effectLst/>
                <a:ea typeface="Calibri"/>
                <a:cs typeface="Times New Roman"/>
              </a:rPr>
            </a:br>
            <a:r>
              <a:rPr lang="ru-RU" sz="2400" dirty="0">
                <a:effectLst/>
                <a:latin typeface="Times New Roman"/>
                <a:ea typeface="Calibri"/>
                <a:cs typeface="Times New Roman"/>
              </a:rPr>
              <a:t>Задание: Провести вычисление и найти место приземление с цифрой </a:t>
            </a:r>
            <a:r>
              <a:rPr lang="ru-RU" sz="2800" dirty="0">
                <a:effectLst/>
                <a:latin typeface="Times New Roman"/>
                <a:ea typeface="Calibri"/>
                <a:cs typeface="Times New Roman"/>
              </a:rPr>
              <a:t>«3».</a:t>
            </a:r>
            <a:r>
              <a:rPr lang="ru-RU" sz="2000" dirty="0">
                <a:effectLst/>
                <a:ea typeface="Calibri"/>
                <a:cs typeface="Times New Roman"/>
              </a:rPr>
              <a:t/>
            </a:r>
            <a:br>
              <a:rPr lang="ru-RU" sz="2000" dirty="0">
                <a:effectLst/>
                <a:ea typeface="Calibri"/>
                <a:cs typeface="Times New Roman"/>
              </a:rPr>
            </a:br>
            <a:r>
              <a:rPr lang="ru-RU" sz="2000" dirty="0" smtClean="0">
                <a:effectLst/>
                <a:ea typeface="Calibri"/>
                <a:cs typeface="Times New Roman"/>
              </a:rPr>
              <a:t>(</a:t>
            </a:r>
            <a:r>
              <a:rPr lang="ru-RU" sz="2400" i="1" dirty="0" smtClean="0">
                <a:effectLst/>
                <a:latin typeface="Times New Roman"/>
                <a:ea typeface="Calibri"/>
                <a:cs typeface="Times New Roman"/>
              </a:rPr>
              <a:t>Дети </a:t>
            </a:r>
            <a:r>
              <a:rPr lang="ru-RU" sz="2400" i="1" dirty="0">
                <a:effectLst/>
                <a:latin typeface="Times New Roman"/>
                <a:ea typeface="Calibri"/>
                <a:cs typeface="Times New Roman"/>
              </a:rPr>
              <a:t>выполняют </a:t>
            </a:r>
            <a:r>
              <a:rPr lang="ru-RU" sz="2400" i="1" dirty="0" smtClean="0">
                <a:effectLst/>
                <a:latin typeface="Times New Roman"/>
                <a:ea typeface="Calibri"/>
                <a:cs typeface="Times New Roman"/>
              </a:rPr>
              <a:t>задание и отмечают место приземление ракеты).</a:t>
            </a:r>
            <a:r>
              <a:rPr lang="ru-RU" sz="2000" dirty="0">
                <a:effectLst/>
                <a:ea typeface="Calibri"/>
                <a:cs typeface="Times New Roman"/>
              </a:rPr>
              <a:t/>
            </a:r>
            <a:br>
              <a:rPr lang="ru-RU" sz="2000" dirty="0">
                <a:effectLst/>
                <a:ea typeface="Calibri"/>
                <a:cs typeface="Times New Roman"/>
              </a:rPr>
            </a:br>
            <a:endParaRPr lang="ru-RU" sz="2800" dirty="0"/>
          </a:p>
        </p:txBody>
      </p:sp>
    </p:spTree>
    <p:extLst>
      <p:ext uri="{BB962C8B-B14F-4D97-AF65-F5344CB8AC3E}">
        <p14:creationId xmlns:p14="http://schemas.microsoft.com/office/powerpoint/2010/main" val="244778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5-конечная звезда 8"/>
          <p:cNvSpPr/>
          <p:nvPr/>
        </p:nvSpPr>
        <p:spPr>
          <a:xfrm>
            <a:off x="4716016" y="1844824"/>
            <a:ext cx="914400" cy="79208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7776356" y="2996952"/>
            <a:ext cx="504056" cy="6480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2800" dirty="0" smtClean="0"/>
              <a:t>2</a:t>
            </a:r>
            <a:endParaRPr lang="ru-RU" sz="2800" dirty="0"/>
          </a:p>
        </p:txBody>
      </p:sp>
      <p:sp>
        <p:nvSpPr>
          <p:cNvPr id="11" name="Прямоугольник 10"/>
          <p:cNvSpPr/>
          <p:nvPr/>
        </p:nvSpPr>
        <p:spPr>
          <a:xfrm>
            <a:off x="4474840" y="3387644"/>
            <a:ext cx="482352" cy="6120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dirty="0" smtClean="0"/>
              <a:t>1</a:t>
            </a:r>
            <a:endParaRPr lang="ru-RU" sz="2400" dirty="0"/>
          </a:p>
        </p:txBody>
      </p:sp>
      <p:sp>
        <p:nvSpPr>
          <p:cNvPr id="16" name="Прямоугольник 15"/>
          <p:cNvSpPr/>
          <p:nvPr/>
        </p:nvSpPr>
        <p:spPr>
          <a:xfrm>
            <a:off x="683568" y="3379722"/>
            <a:ext cx="482352" cy="6120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dirty="0" smtClean="0"/>
              <a:t>3</a:t>
            </a:r>
            <a:endParaRPr lang="ru-RU" sz="2400" dirty="0"/>
          </a:p>
        </p:txBody>
      </p:sp>
      <p:sp>
        <p:nvSpPr>
          <p:cNvPr id="17" name="Прямоугольник 16"/>
          <p:cNvSpPr/>
          <p:nvPr/>
        </p:nvSpPr>
        <p:spPr>
          <a:xfrm>
            <a:off x="2044610" y="3220092"/>
            <a:ext cx="482352" cy="6120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dirty="0" smtClean="0"/>
              <a:t>5</a:t>
            </a:r>
            <a:endParaRPr lang="ru-RU" sz="2400" dirty="0"/>
          </a:p>
        </p:txBody>
      </p:sp>
      <p:sp>
        <p:nvSpPr>
          <p:cNvPr id="18" name="Прямоугольник 17"/>
          <p:cNvSpPr/>
          <p:nvPr/>
        </p:nvSpPr>
        <p:spPr>
          <a:xfrm>
            <a:off x="2731074" y="5661248"/>
            <a:ext cx="482352" cy="6120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2400" dirty="0" smtClean="0"/>
              <a:t>4</a:t>
            </a:r>
            <a:endParaRPr lang="ru-RU" sz="2400" dirty="0"/>
          </a:p>
        </p:txBody>
      </p:sp>
    </p:spTree>
    <p:extLst>
      <p:ext uri="{BB962C8B-B14F-4D97-AF65-F5344CB8AC3E}">
        <p14:creationId xmlns:p14="http://schemas.microsoft.com/office/powerpoint/2010/main" val="336279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99792" y="620688"/>
            <a:ext cx="6264696" cy="5904656"/>
          </a:xfrm>
        </p:spPr>
        <p:txBody>
          <a:bodyPr>
            <a:normAutofit/>
          </a:bodyPr>
          <a:lstStyle/>
          <a:p>
            <a:pPr marL="457200" indent="-457200">
              <a:spcAft>
                <a:spcPts val="0"/>
              </a:spcAft>
            </a:pPr>
            <a:r>
              <a:rPr lang="ru-RU" sz="3200" dirty="0" smtClean="0">
                <a:effectLst/>
                <a:latin typeface="Times New Roman"/>
                <a:ea typeface="Times New Roman"/>
              </a:rPr>
              <a:t>Вот </a:t>
            </a:r>
            <a:r>
              <a:rPr lang="ru-RU" sz="3200" dirty="0">
                <a:effectLst/>
                <a:latin typeface="Times New Roman"/>
                <a:ea typeface="Times New Roman"/>
              </a:rPr>
              <a:t>мы и дома</a:t>
            </a:r>
            <a:r>
              <a:rPr lang="ru-RU" sz="3200" dirty="0" smtClean="0">
                <a:effectLst/>
                <a:latin typeface="Times New Roman"/>
                <a:ea typeface="Times New Roman"/>
              </a:rPr>
              <a:t>.</a:t>
            </a:r>
            <a:br>
              <a:rPr lang="ru-RU" sz="3200" dirty="0" smtClean="0">
                <a:effectLst/>
                <a:latin typeface="Times New Roman"/>
                <a:ea typeface="Times New Roman"/>
              </a:rPr>
            </a:br>
            <a:r>
              <a:rPr lang="ru-RU" sz="3200" dirty="0" smtClean="0">
                <a:solidFill>
                  <a:srgbClr val="000000"/>
                </a:solidFill>
                <a:effectLst/>
                <a:latin typeface="Times New Roman"/>
                <a:ea typeface="Times New Roman"/>
              </a:rPr>
              <a:t> </a:t>
            </a:r>
            <a:r>
              <a:rPr lang="ru-RU" sz="3200" dirty="0">
                <a:effectLst/>
                <a:latin typeface="Times New Roman"/>
                <a:ea typeface="Times New Roman"/>
              </a:rPr>
              <a:t>Ребята, а вам понравилось наше путешествие? Расскажите, чем мы занимались во время  нашего путешествия? Что вы узнали нового? Вы все молодцы!.</a:t>
            </a:r>
            <a:r>
              <a:rPr lang="ru-RU" sz="2800" dirty="0">
                <a:effectLst/>
                <a:latin typeface="Times New Roman"/>
                <a:ea typeface="Times New Roman"/>
              </a:rPr>
              <a:t/>
            </a:r>
            <a:br>
              <a:rPr lang="ru-RU" sz="2800" dirty="0">
                <a:effectLst/>
                <a:latin typeface="Times New Roman"/>
                <a:ea typeface="Times New Roman"/>
              </a:rPr>
            </a:br>
            <a:r>
              <a:rPr lang="ru-RU" sz="3200" i="1" dirty="0">
                <a:effectLst/>
                <a:latin typeface="Times New Roman"/>
                <a:ea typeface="Calibri"/>
                <a:cs typeface="Times New Roman"/>
              </a:rPr>
              <a:t> </a:t>
            </a:r>
            <a:r>
              <a:rPr lang="ru-RU" sz="2400" dirty="0">
                <a:effectLst/>
                <a:ea typeface="Calibri"/>
                <a:cs typeface="Times New Roman"/>
              </a:rPr>
              <a:t/>
            </a:r>
            <a:br>
              <a:rPr lang="ru-RU" sz="2400" dirty="0">
                <a:effectLst/>
                <a:ea typeface="Calibri"/>
                <a:cs typeface="Times New Roman"/>
              </a:rPr>
            </a:br>
            <a:endParaRPr lang="ru-RU" sz="3200" dirty="0"/>
          </a:p>
        </p:txBody>
      </p:sp>
    </p:spTree>
    <p:extLst>
      <p:ext uri="{BB962C8B-B14F-4D97-AF65-F5344CB8AC3E}">
        <p14:creationId xmlns:p14="http://schemas.microsoft.com/office/powerpoint/2010/main" val="55992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95536" y="188640"/>
            <a:ext cx="8496944" cy="1185223"/>
          </a:xfrm>
        </p:spPr>
        <p:txBody>
          <a:bodyPr>
            <a:normAutofit fontScale="90000"/>
          </a:bodyPr>
          <a:lstStyle/>
          <a:p>
            <a:pPr algn="l"/>
            <a:r>
              <a:rPr lang="ru-RU" sz="3600" b="1" dirty="0" smtClean="0">
                <a:latin typeface="Book Antiqua" panose="02040602050305030304" pitchFamily="18" charset="0"/>
              </a:rPr>
              <a:t>Цель: </a:t>
            </a:r>
            <a:r>
              <a:rPr lang="ru-RU" sz="3600" dirty="0">
                <a:effectLst/>
                <a:latin typeface="Times New Roman"/>
                <a:ea typeface="Times New Roman"/>
              </a:rPr>
              <a:t>: обобщение математических представлений посредством игры-путешествия. </a:t>
            </a:r>
            <a:endParaRPr lang="ru-RU" sz="3600" b="1" dirty="0">
              <a:latin typeface="Book Antiqua" panose="02040602050305030304" pitchFamily="18" charset="0"/>
            </a:endParaRPr>
          </a:p>
        </p:txBody>
      </p:sp>
      <p:sp>
        <p:nvSpPr>
          <p:cNvPr id="4" name="Прямоугольник 3"/>
          <p:cNvSpPr/>
          <p:nvPr/>
        </p:nvSpPr>
        <p:spPr>
          <a:xfrm>
            <a:off x="2987824" y="1166843"/>
            <a:ext cx="5688632" cy="4770537"/>
          </a:xfrm>
          <a:prstGeom prst="rect">
            <a:avLst/>
          </a:prstGeom>
        </p:spPr>
        <p:txBody>
          <a:bodyPr wrap="square">
            <a:spAutoFit/>
          </a:bodyPr>
          <a:lstStyle/>
          <a:p>
            <a:pPr>
              <a:spcAft>
                <a:spcPts val="0"/>
              </a:spcAft>
            </a:pPr>
            <a:endParaRPr lang="ru-RU" b="1" dirty="0" smtClean="0">
              <a:solidFill>
                <a:schemeClr val="bg1"/>
              </a:solidFill>
              <a:latin typeface="Times New Roman"/>
              <a:ea typeface="Calibri"/>
              <a:cs typeface="Times New Roman"/>
            </a:endParaRPr>
          </a:p>
          <a:p>
            <a:pPr>
              <a:spcAft>
                <a:spcPts val="0"/>
              </a:spcAft>
            </a:pPr>
            <a:endParaRPr lang="ru-RU" b="1" dirty="0">
              <a:solidFill>
                <a:schemeClr val="bg1"/>
              </a:solidFill>
              <a:latin typeface="Times New Roman"/>
              <a:ea typeface="Calibri"/>
              <a:cs typeface="Times New Roman"/>
            </a:endParaRPr>
          </a:p>
          <a:p>
            <a:pPr algn="just">
              <a:spcAft>
                <a:spcPts val="0"/>
              </a:spcAft>
            </a:pPr>
            <a:r>
              <a:rPr lang="ru-RU" sz="2400" b="1" dirty="0" smtClean="0">
                <a:solidFill>
                  <a:schemeClr val="bg1"/>
                </a:solidFill>
                <a:latin typeface="Times New Roman"/>
                <a:ea typeface="Calibri"/>
                <a:cs typeface="Times New Roman"/>
              </a:rPr>
              <a:t>Задачи</a:t>
            </a:r>
            <a:r>
              <a:rPr lang="ru-RU" sz="2400" b="1" dirty="0">
                <a:solidFill>
                  <a:schemeClr val="bg1"/>
                </a:solidFill>
                <a:latin typeface="Times New Roman"/>
                <a:ea typeface="Calibri"/>
                <a:cs typeface="Times New Roman"/>
              </a:rPr>
              <a:t>:</a:t>
            </a:r>
            <a:endParaRPr lang="ru-RU" dirty="0">
              <a:solidFill>
                <a:schemeClr val="bg1"/>
              </a:solidFill>
              <a:ea typeface="Calibri"/>
              <a:cs typeface="Times New Roman"/>
            </a:endParaRPr>
          </a:p>
          <a:p>
            <a:pPr algn="just">
              <a:spcAft>
                <a:spcPts val="0"/>
              </a:spcAft>
            </a:pPr>
            <a:r>
              <a:rPr lang="ru-RU" sz="2400" b="1" dirty="0">
                <a:solidFill>
                  <a:schemeClr val="bg1"/>
                </a:solidFill>
                <a:latin typeface="Times New Roman"/>
                <a:ea typeface="Calibri"/>
                <a:cs typeface="Times New Roman"/>
              </a:rPr>
              <a:t>Образовательные:</a:t>
            </a:r>
            <a:endParaRPr lang="ru-RU" dirty="0">
              <a:solidFill>
                <a:schemeClr val="bg1"/>
              </a:solidFill>
              <a:ea typeface="Calibri"/>
              <a:cs typeface="Times New Roman"/>
            </a:endParaRPr>
          </a:p>
          <a:p>
            <a:pPr>
              <a:spcAft>
                <a:spcPts val="0"/>
              </a:spcAft>
            </a:pPr>
            <a:r>
              <a:rPr lang="ru-RU" sz="2000" dirty="0" smtClean="0">
                <a:solidFill>
                  <a:schemeClr val="bg1"/>
                </a:solidFill>
                <a:latin typeface="Times New Roman"/>
                <a:ea typeface="Times New Roman"/>
                <a:cs typeface="Times New Roman"/>
              </a:rPr>
              <a:t>Продолжать формировать </a:t>
            </a:r>
            <a:r>
              <a:rPr lang="ru-RU" sz="2000" dirty="0">
                <a:solidFill>
                  <a:schemeClr val="bg1"/>
                </a:solidFill>
                <a:latin typeface="Times New Roman"/>
                <a:ea typeface="Times New Roman"/>
                <a:cs typeface="Times New Roman"/>
              </a:rPr>
              <a:t>умение конструировать предмет, состоящий из геометрических фигур, по заданной схеме.</a:t>
            </a:r>
            <a:endParaRPr lang="ru-RU" sz="1600" dirty="0">
              <a:solidFill>
                <a:schemeClr val="bg1"/>
              </a:solidFill>
              <a:ea typeface="Calibri"/>
              <a:cs typeface="Times New Roman"/>
            </a:endParaRPr>
          </a:p>
          <a:p>
            <a:pPr algn="just">
              <a:spcAft>
                <a:spcPts val="0"/>
              </a:spcAft>
            </a:pPr>
            <a:r>
              <a:rPr lang="ru-RU" sz="2000" dirty="0">
                <a:solidFill>
                  <a:schemeClr val="bg1"/>
                </a:solidFill>
                <a:latin typeface="Times New Roman"/>
                <a:ea typeface="Calibri"/>
                <a:cs typeface="Times New Roman"/>
              </a:rPr>
              <a:t>Совершенствовать навыки счета в пределах 10. Упражнять прямой и обратный счет. </a:t>
            </a:r>
            <a:endParaRPr lang="ru-RU" sz="1600" dirty="0">
              <a:solidFill>
                <a:schemeClr val="bg1"/>
              </a:solidFill>
              <a:ea typeface="Calibri"/>
              <a:cs typeface="Times New Roman"/>
            </a:endParaRPr>
          </a:p>
          <a:p>
            <a:pPr>
              <a:spcAft>
                <a:spcPts val="0"/>
              </a:spcAft>
            </a:pPr>
            <a:r>
              <a:rPr lang="ru-RU" sz="2000" dirty="0">
                <a:solidFill>
                  <a:schemeClr val="bg1"/>
                </a:solidFill>
                <a:latin typeface="Times New Roman"/>
                <a:ea typeface="Calibri"/>
                <a:cs typeface="Times New Roman"/>
              </a:rPr>
              <a:t>Закреплять представления о последовательности дней недели. Совершенствовать представления о геометрических фигурах: трапеции, овала, многоугольника, ромба, круга, прямоугольника, квадрата  (разные по размеру). Продолжать упражнять ориентировке в пространстве.</a:t>
            </a:r>
            <a:endParaRPr lang="ru-RU" sz="1600" dirty="0">
              <a:solidFill>
                <a:schemeClr val="bg1"/>
              </a:solidFill>
              <a:ea typeface="Calibri"/>
              <a:cs typeface="Times New Roman"/>
            </a:endParaRPr>
          </a:p>
        </p:txBody>
      </p:sp>
    </p:spTree>
    <p:extLst>
      <p:ext uri="{BB962C8B-B14F-4D97-AF65-F5344CB8AC3E}">
        <p14:creationId xmlns:p14="http://schemas.microsoft.com/office/powerpoint/2010/main" val="134302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71800" y="751344"/>
            <a:ext cx="6120680" cy="5324535"/>
          </a:xfrm>
          <a:prstGeom prst="rect">
            <a:avLst/>
          </a:prstGeom>
        </p:spPr>
        <p:txBody>
          <a:bodyPr wrap="square">
            <a:spAutoFit/>
          </a:bodyPr>
          <a:lstStyle/>
          <a:p>
            <a:pPr>
              <a:spcAft>
                <a:spcPts val="0"/>
              </a:spcAft>
            </a:pPr>
            <a:r>
              <a:rPr lang="ru-RU" sz="2000" b="1" dirty="0" smtClean="0">
                <a:solidFill>
                  <a:schemeClr val="bg1"/>
                </a:solidFill>
                <a:latin typeface="Times New Roman"/>
                <a:ea typeface="Calibri"/>
                <a:cs typeface="Times New Roman"/>
              </a:rPr>
              <a:t>Развивающие</a:t>
            </a:r>
            <a:r>
              <a:rPr lang="ru-RU" sz="2000" b="1" dirty="0">
                <a:solidFill>
                  <a:schemeClr val="bg1"/>
                </a:solidFill>
                <a:latin typeface="Times New Roman"/>
                <a:ea typeface="Calibri"/>
                <a:cs typeface="Times New Roman"/>
              </a:rPr>
              <a:t>:</a:t>
            </a:r>
            <a:endParaRPr lang="ru-RU" sz="1600" dirty="0">
              <a:solidFill>
                <a:schemeClr val="bg1"/>
              </a:solidFill>
              <a:ea typeface="Calibri"/>
              <a:cs typeface="Times New Roman"/>
            </a:endParaRPr>
          </a:p>
          <a:p>
            <a:pPr>
              <a:spcAft>
                <a:spcPts val="0"/>
              </a:spcAft>
            </a:pPr>
            <a:r>
              <a:rPr lang="ru-RU" sz="2000" dirty="0">
                <a:solidFill>
                  <a:schemeClr val="bg1"/>
                </a:solidFill>
                <a:latin typeface="Times New Roman"/>
                <a:ea typeface="Calibri"/>
                <a:cs typeface="Times New Roman"/>
              </a:rPr>
              <a:t>Развивать логическое мышление, внимание, сообразительность, познавательную активность, умение слышать друг друга. Способствовать формированию мыслительных операций, развитию речи, умению аргументировать свои высказывания. Формировать навыки самостоятельной работы.</a:t>
            </a:r>
            <a:endParaRPr lang="ru-RU" sz="1600" dirty="0">
              <a:solidFill>
                <a:schemeClr val="bg1"/>
              </a:solidFill>
              <a:ea typeface="Calibri"/>
              <a:cs typeface="Times New Roman"/>
            </a:endParaRPr>
          </a:p>
          <a:p>
            <a:pPr>
              <a:spcAft>
                <a:spcPts val="0"/>
              </a:spcAft>
            </a:pPr>
            <a:endParaRPr lang="ru-RU" sz="2000" b="1" dirty="0" smtClean="0">
              <a:solidFill>
                <a:schemeClr val="bg1"/>
              </a:solidFill>
              <a:latin typeface="Times New Roman"/>
              <a:ea typeface="Calibri"/>
              <a:cs typeface="Times New Roman"/>
            </a:endParaRPr>
          </a:p>
          <a:p>
            <a:pPr>
              <a:spcAft>
                <a:spcPts val="0"/>
              </a:spcAft>
            </a:pPr>
            <a:r>
              <a:rPr lang="ru-RU" sz="2000" b="1" dirty="0" smtClean="0">
                <a:solidFill>
                  <a:schemeClr val="bg1"/>
                </a:solidFill>
                <a:latin typeface="Times New Roman"/>
                <a:ea typeface="Calibri"/>
                <a:cs typeface="Times New Roman"/>
              </a:rPr>
              <a:t>Воспитательные</a:t>
            </a:r>
            <a:r>
              <a:rPr lang="ru-RU" sz="2000" b="1" dirty="0">
                <a:solidFill>
                  <a:schemeClr val="bg1"/>
                </a:solidFill>
                <a:latin typeface="Times New Roman"/>
                <a:ea typeface="Calibri"/>
                <a:cs typeface="Times New Roman"/>
              </a:rPr>
              <a:t>:</a:t>
            </a:r>
            <a:endParaRPr lang="ru-RU" sz="1600" dirty="0">
              <a:solidFill>
                <a:schemeClr val="bg1"/>
              </a:solidFill>
              <a:ea typeface="Calibri"/>
              <a:cs typeface="Times New Roman"/>
            </a:endParaRPr>
          </a:p>
          <a:p>
            <a:pPr>
              <a:spcAft>
                <a:spcPts val="0"/>
              </a:spcAft>
            </a:pPr>
            <a:r>
              <a:rPr lang="ru-RU" sz="2000" dirty="0">
                <a:solidFill>
                  <a:schemeClr val="bg1"/>
                </a:solidFill>
                <a:latin typeface="Times New Roman"/>
                <a:ea typeface="Calibri"/>
                <a:cs typeface="Times New Roman"/>
              </a:rPr>
              <a:t>Воспитывать взаимопомощь, дружеские взаимоотношения, умение работать в команде, формировать навыки взаимоконтроля; согласовывать свои действия с действиями сверстников</a:t>
            </a:r>
            <a:endParaRPr lang="ru-RU" sz="1600" dirty="0">
              <a:solidFill>
                <a:schemeClr val="bg1"/>
              </a:solidFill>
              <a:ea typeface="Calibri"/>
              <a:cs typeface="Times New Roman"/>
            </a:endParaRPr>
          </a:p>
          <a:p>
            <a:pPr>
              <a:spcAft>
                <a:spcPts val="0"/>
              </a:spcAft>
            </a:pPr>
            <a:r>
              <a:rPr lang="ru-RU" sz="2000" dirty="0">
                <a:solidFill>
                  <a:schemeClr val="bg1"/>
                </a:solidFill>
                <a:latin typeface="Times New Roman"/>
                <a:ea typeface="Calibri"/>
                <a:cs typeface="Times New Roman"/>
              </a:rPr>
              <a:t>Интеграция образовательных областей:</a:t>
            </a:r>
            <a:endParaRPr lang="ru-RU" sz="1600" dirty="0">
              <a:solidFill>
                <a:schemeClr val="bg1"/>
              </a:solidFill>
              <a:ea typeface="Calibri"/>
              <a:cs typeface="Times New Roman"/>
            </a:endParaRPr>
          </a:p>
          <a:p>
            <a:pPr>
              <a:spcAft>
                <a:spcPts val="0"/>
              </a:spcAft>
            </a:pPr>
            <a:r>
              <a:rPr lang="ru-RU" sz="2000" dirty="0">
                <a:solidFill>
                  <a:schemeClr val="bg1"/>
                </a:solidFill>
                <a:latin typeface="Times New Roman"/>
                <a:ea typeface="Calibri"/>
                <a:cs typeface="Times New Roman"/>
              </a:rPr>
              <a:t>Познавательное развитие, социально-коммуникативное развитие, речевое развитие, физическое развитие.</a:t>
            </a:r>
            <a:endParaRPr lang="ru-RU" sz="1600" dirty="0">
              <a:solidFill>
                <a:schemeClr val="bg1"/>
              </a:solidFill>
              <a:ea typeface="Calibri"/>
              <a:cs typeface="Times New Roman"/>
            </a:endParaRPr>
          </a:p>
        </p:txBody>
      </p:sp>
    </p:spTree>
    <p:extLst>
      <p:ext uri="{BB962C8B-B14F-4D97-AF65-F5344CB8AC3E}">
        <p14:creationId xmlns:p14="http://schemas.microsoft.com/office/powerpoint/2010/main" val="345259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79712" y="764704"/>
            <a:ext cx="6768752" cy="6330451"/>
          </a:xfrm>
          <a:prstGeom prst="rect">
            <a:avLst/>
          </a:prstGeom>
        </p:spPr>
        <p:txBody>
          <a:bodyPr wrap="square">
            <a:spAutoFit/>
          </a:bodyPr>
          <a:lstStyle/>
          <a:p>
            <a:pPr>
              <a:lnSpc>
                <a:spcPct val="115000"/>
              </a:lnSpc>
              <a:spcAft>
                <a:spcPts val="1000"/>
              </a:spcAft>
            </a:pPr>
            <a:r>
              <a:rPr lang="ru-RU" sz="2000" b="1" dirty="0">
                <a:solidFill>
                  <a:schemeClr val="bg1"/>
                </a:solidFill>
                <a:latin typeface="Times New Roman"/>
                <a:ea typeface="Calibri"/>
                <a:cs typeface="Times New Roman"/>
              </a:rPr>
              <a:t>Предварительная работа</a:t>
            </a:r>
            <a:r>
              <a:rPr lang="ru-RU" sz="2000" dirty="0">
                <a:solidFill>
                  <a:schemeClr val="bg1"/>
                </a:solidFill>
                <a:latin typeface="Times New Roman"/>
                <a:ea typeface="Calibri"/>
                <a:cs typeface="Times New Roman"/>
              </a:rPr>
              <a:t>: решение примеров на сложение и вычитание; дидактические игры с цифрами, числами, геометрическими фигурами, прохождение лабиринтов, знакомство со словом – разгерметизация, индивидуальная работа.</a:t>
            </a:r>
            <a:endParaRPr lang="ru-RU" sz="1600" dirty="0">
              <a:solidFill>
                <a:schemeClr val="bg1"/>
              </a:solidFill>
              <a:ea typeface="Calibri"/>
              <a:cs typeface="Times New Roman"/>
            </a:endParaRPr>
          </a:p>
          <a:p>
            <a:pPr>
              <a:lnSpc>
                <a:spcPct val="115000"/>
              </a:lnSpc>
              <a:spcAft>
                <a:spcPts val="1000"/>
              </a:spcAft>
            </a:pPr>
            <a:r>
              <a:rPr lang="ru-RU" sz="2000" b="1" dirty="0" smtClean="0">
                <a:solidFill>
                  <a:schemeClr val="bg1"/>
                </a:solidFill>
                <a:latin typeface="Times New Roman"/>
                <a:ea typeface="Calibri"/>
                <a:cs typeface="Times New Roman"/>
              </a:rPr>
              <a:t>Материал </a:t>
            </a:r>
            <a:r>
              <a:rPr lang="ru-RU" sz="2000" b="1" dirty="0">
                <a:solidFill>
                  <a:schemeClr val="bg1"/>
                </a:solidFill>
                <a:latin typeface="Times New Roman"/>
                <a:ea typeface="Calibri"/>
                <a:cs typeface="Times New Roman"/>
              </a:rPr>
              <a:t>и оборудование</a:t>
            </a:r>
            <a:r>
              <a:rPr lang="ru-RU" sz="2000" dirty="0">
                <a:solidFill>
                  <a:schemeClr val="bg1"/>
                </a:solidFill>
                <a:latin typeface="Times New Roman"/>
                <a:ea typeface="Calibri"/>
                <a:cs typeface="Times New Roman"/>
              </a:rPr>
              <a:t>.</a:t>
            </a:r>
            <a:r>
              <a:rPr lang="ru-RU" sz="2000" u="sng" dirty="0">
                <a:solidFill>
                  <a:schemeClr val="bg1"/>
                </a:solidFill>
                <a:latin typeface="Times New Roman"/>
                <a:ea typeface="Calibri"/>
                <a:cs typeface="Times New Roman"/>
              </a:rPr>
              <a:t> </a:t>
            </a:r>
            <a:r>
              <a:rPr lang="ru-RU" sz="2000" dirty="0">
                <a:solidFill>
                  <a:schemeClr val="bg1"/>
                </a:solidFill>
                <a:latin typeface="Times New Roman"/>
                <a:ea typeface="Calibri"/>
                <a:cs typeface="Times New Roman"/>
              </a:rPr>
              <a:t> Построенная ракета из стульчиков;  нарисованная схема расположения мест в ракете; карточки  «билеты» с изображением кружочков;  вырезанные звёздочки из картона, для вручения детям за правильный ответ;  плакат с изображением ракеты и звездного неба; геометрические фигуры в цвет ракеты; космический лабиринт; муляжи фруктов, овощей, продуктов питания, карточки с цифрами в пределах 5; выражения на сложения и вычитания в пределах 5.  Игрушки для игры «Кого не стало?» - семь штук разного размера.</a:t>
            </a:r>
            <a:endParaRPr lang="ru-RU" sz="1600" dirty="0">
              <a:solidFill>
                <a:schemeClr val="bg1"/>
              </a:solidFill>
              <a:ea typeface="Calibri"/>
              <a:cs typeface="Times New Roman"/>
            </a:endParaRPr>
          </a:p>
          <a:p>
            <a:pPr>
              <a:lnSpc>
                <a:spcPct val="115000"/>
              </a:lnSpc>
              <a:spcAft>
                <a:spcPts val="1000"/>
              </a:spcAft>
            </a:pPr>
            <a:r>
              <a:rPr lang="ru-RU" b="1" dirty="0">
                <a:solidFill>
                  <a:schemeClr val="bg1"/>
                </a:solidFill>
                <a:latin typeface="Times New Roman"/>
                <a:ea typeface="Calibri"/>
                <a:cs typeface="Times New Roman"/>
              </a:rPr>
              <a:t> </a:t>
            </a:r>
            <a:endParaRPr lang="ru-RU" sz="1400" dirty="0">
              <a:solidFill>
                <a:schemeClr val="bg1"/>
              </a:solidFill>
              <a:ea typeface="Calibri"/>
              <a:cs typeface="Times New Roman"/>
            </a:endParaRPr>
          </a:p>
        </p:txBody>
      </p:sp>
    </p:spTree>
    <p:extLst>
      <p:ext uri="{BB962C8B-B14F-4D97-AF65-F5344CB8AC3E}">
        <p14:creationId xmlns:p14="http://schemas.microsoft.com/office/powerpoint/2010/main" val="172229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99792" y="53374"/>
            <a:ext cx="6264696" cy="6327954"/>
          </a:xfrm>
        </p:spPr>
        <p:txBody>
          <a:bodyPr>
            <a:noAutofit/>
          </a:bodyPr>
          <a:lstStyle/>
          <a:p>
            <a:pPr algn="l">
              <a:lnSpc>
                <a:spcPct val="115000"/>
              </a:lnSpc>
              <a:spcAft>
                <a:spcPts val="1000"/>
              </a:spcAft>
            </a:pPr>
            <a:r>
              <a:rPr lang="ru-RU" sz="2800" b="1" dirty="0" smtClean="0">
                <a:effectLst/>
                <a:latin typeface="Times New Roman"/>
                <a:ea typeface="Calibri"/>
                <a:cs typeface="Times New Roman"/>
              </a:rPr>
              <a:t/>
            </a:r>
            <a:br>
              <a:rPr lang="ru-RU" sz="2800" b="1" dirty="0" smtClean="0">
                <a:effectLst/>
                <a:latin typeface="Times New Roman"/>
                <a:ea typeface="Calibri"/>
                <a:cs typeface="Times New Roman"/>
              </a:rPr>
            </a:br>
            <a:r>
              <a:rPr lang="ru-RU" sz="2800" b="1" dirty="0" smtClean="0">
                <a:effectLst/>
                <a:latin typeface="Times New Roman"/>
                <a:ea typeface="Calibri"/>
                <a:cs typeface="Times New Roman"/>
              </a:rPr>
              <a:t>Ход </a:t>
            </a:r>
            <a:r>
              <a:rPr lang="ru-RU" sz="2800" b="1" dirty="0">
                <a:effectLst/>
                <a:latin typeface="Times New Roman"/>
                <a:ea typeface="Calibri"/>
                <a:cs typeface="Times New Roman"/>
              </a:rPr>
              <a:t>занятия. </a:t>
            </a:r>
            <a:r>
              <a:rPr lang="ru-RU" sz="2000" dirty="0">
                <a:effectLst/>
                <a:ea typeface="Calibri"/>
                <a:cs typeface="Times New Roman"/>
              </a:rPr>
              <a:t/>
            </a:r>
            <a:br>
              <a:rPr lang="ru-RU" sz="2000" dirty="0">
                <a:effectLst/>
                <a:ea typeface="Calibri"/>
                <a:cs typeface="Times New Roman"/>
              </a:rPr>
            </a:br>
            <a:r>
              <a:rPr lang="ru-RU" sz="2000" u="sng" dirty="0">
                <a:effectLst/>
                <a:latin typeface="Times New Roman"/>
                <a:ea typeface="Calibri"/>
                <a:cs typeface="Times New Roman"/>
              </a:rPr>
              <a:t> </a:t>
            </a:r>
            <a:r>
              <a:rPr lang="ru-RU" sz="2000" u="sng" dirty="0" smtClean="0">
                <a:effectLst/>
                <a:latin typeface="Times New Roman"/>
                <a:ea typeface="Calibri"/>
                <a:cs typeface="Times New Roman"/>
              </a:rPr>
              <a:t> </a:t>
            </a:r>
            <a:r>
              <a:rPr lang="ru-RU" sz="2000" dirty="0" smtClean="0">
                <a:effectLst/>
                <a:latin typeface="Times New Roman"/>
                <a:ea typeface="Calibri"/>
                <a:cs typeface="Times New Roman"/>
              </a:rPr>
              <a:t>Ребята</a:t>
            </a:r>
            <a:r>
              <a:rPr lang="ru-RU" sz="2000" dirty="0">
                <a:effectLst/>
                <a:latin typeface="Times New Roman"/>
                <a:ea typeface="Calibri"/>
                <a:cs typeface="Times New Roman"/>
              </a:rPr>
              <a:t>, к нам поступил сигнал со сказочной планеты. На планете сказок прошёл сильнейший ураган. Все их домики развалились </a:t>
            </a:r>
            <a:r>
              <a:rPr lang="ru-RU" sz="2000" dirty="0" smtClean="0">
                <a:effectLst/>
                <a:latin typeface="Times New Roman"/>
                <a:ea typeface="Calibri"/>
                <a:cs typeface="Times New Roman"/>
              </a:rPr>
              <a:t>жителям планеты </a:t>
            </a:r>
            <a:r>
              <a:rPr lang="ru-RU" sz="2000" dirty="0">
                <a:effectLst/>
                <a:latin typeface="Times New Roman"/>
                <a:ea typeface="Calibri"/>
                <a:cs typeface="Times New Roman"/>
              </a:rPr>
              <a:t>негде </a:t>
            </a:r>
            <a:r>
              <a:rPr lang="ru-RU" sz="2000" dirty="0" smtClean="0">
                <a:effectLst/>
                <a:latin typeface="Times New Roman"/>
                <a:ea typeface="Calibri"/>
                <a:cs typeface="Times New Roman"/>
              </a:rPr>
              <a:t> </a:t>
            </a:r>
            <a:r>
              <a:rPr lang="ru-RU" sz="2000" dirty="0">
                <a:effectLst/>
                <a:latin typeface="Times New Roman"/>
                <a:ea typeface="Calibri"/>
                <a:cs typeface="Times New Roman"/>
              </a:rPr>
              <a:t>жить. Вы хотите им помочь? </a:t>
            </a:r>
            <a:r>
              <a:rPr lang="ru-RU" sz="2000" i="1" dirty="0">
                <a:effectLst/>
                <a:latin typeface="Times New Roman"/>
                <a:ea typeface="Calibri"/>
                <a:cs typeface="Times New Roman"/>
              </a:rPr>
              <a:t>(Ответы детей). </a:t>
            </a:r>
            <a:r>
              <a:rPr lang="ru-RU" sz="2000" dirty="0">
                <a:effectLst/>
                <a:latin typeface="Times New Roman"/>
                <a:ea typeface="Calibri"/>
                <a:cs typeface="Times New Roman"/>
              </a:rPr>
              <a:t>Наша ракета стоит на третьей площадке и готова к старту. Мы улетаем в пятницу, вернемся через два дня. Какой это будет день?  </a:t>
            </a:r>
            <a:r>
              <a:rPr lang="ru-RU" sz="2000" i="1" dirty="0">
                <a:effectLst/>
                <a:latin typeface="Times New Roman"/>
                <a:ea typeface="Calibri"/>
                <a:cs typeface="Times New Roman"/>
              </a:rPr>
              <a:t>(дети называют дни недели, выясняют день возвращения - понедельник). </a:t>
            </a:r>
            <a:r>
              <a:rPr lang="ru-RU" sz="2000" dirty="0">
                <a:effectLst/>
                <a:latin typeface="Times New Roman"/>
                <a:ea typeface="Calibri"/>
                <a:cs typeface="Times New Roman"/>
              </a:rPr>
              <a:t>В нашу ракету вместится десять космонавтов, если будет больше десяти, ракета не взлетит. Давай узнаем сколько нас? Рассчитаемся по порядку. Возьмите свои билеты и найдите свои места в ракете в соответствии со схемой расположения мест.</a:t>
            </a:r>
            <a:r>
              <a:rPr lang="ru-RU" sz="1600" dirty="0">
                <a:effectLst/>
                <a:ea typeface="Calibri"/>
                <a:cs typeface="Times New Roman"/>
              </a:rPr>
              <a:t/>
            </a:r>
            <a:br>
              <a:rPr lang="ru-RU" sz="1600" dirty="0">
                <a:effectLst/>
                <a:ea typeface="Calibri"/>
                <a:cs typeface="Times New Roman"/>
              </a:rPr>
            </a:br>
            <a:endParaRPr lang="ru-RU" sz="2000" dirty="0"/>
          </a:p>
        </p:txBody>
      </p:sp>
    </p:spTree>
    <p:extLst>
      <p:ext uri="{BB962C8B-B14F-4D97-AF65-F5344CB8AC3E}">
        <p14:creationId xmlns:p14="http://schemas.microsoft.com/office/powerpoint/2010/main" val="362213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с двумя вырезанными соседними углами 3"/>
          <p:cNvSpPr/>
          <p:nvPr/>
        </p:nvSpPr>
        <p:spPr>
          <a:xfrm>
            <a:off x="3857026" y="2014192"/>
            <a:ext cx="2304256" cy="4320480"/>
          </a:xfrm>
          <a:prstGeom prst="snip2Same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a:p>
        </p:txBody>
      </p:sp>
      <p:sp>
        <p:nvSpPr>
          <p:cNvPr id="2" name="Заголовок 1"/>
          <p:cNvSpPr>
            <a:spLocks noGrp="1"/>
          </p:cNvSpPr>
          <p:nvPr>
            <p:ph type="title"/>
          </p:nvPr>
        </p:nvSpPr>
        <p:spPr/>
        <p:txBody>
          <a:bodyPr/>
          <a:lstStyle/>
          <a:p>
            <a:r>
              <a:rPr lang="ru-RU" dirty="0" smtClean="0"/>
              <a:t>Схема ракеты</a:t>
            </a:r>
            <a:endParaRPr lang="ru-RU" dirty="0"/>
          </a:p>
        </p:txBody>
      </p:sp>
      <p:sp>
        <p:nvSpPr>
          <p:cNvPr id="5" name="Равнобедренный треугольник 4"/>
          <p:cNvSpPr/>
          <p:nvPr/>
        </p:nvSpPr>
        <p:spPr>
          <a:xfrm>
            <a:off x="4265510" y="1081716"/>
            <a:ext cx="1477876" cy="93247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4265510" y="5517231"/>
            <a:ext cx="457200" cy="538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solidFill>
                <a:latin typeface="Book Antiqua" panose="02040602050305030304" pitchFamily="18" charset="0"/>
              </a:rPr>
              <a:t>9</a:t>
            </a:r>
            <a:endParaRPr lang="ru-RU" sz="2000" b="1" dirty="0">
              <a:solidFill>
                <a:schemeClr val="tx1"/>
              </a:solidFill>
              <a:latin typeface="Book Antiqua" panose="02040602050305030304" pitchFamily="18" charset="0"/>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8671" y="5609358"/>
            <a:ext cx="481013"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1697" y="4725144"/>
            <a:ext cx="481013"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8673" y="4725143"/>
            <a:ext cx="481013"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1697" y="3986289"/>
            <a:ext cx="481013"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8672" y="3940894"/>
            <a:ext cx="481013"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1697" y="3261519"/>
            <a:ext cx="481013"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3541" y="3217862"/>
            <a:ext cx="481013"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7823" y="2481263"/>
            <a:ext cx="465948" cy="542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Диагональная полоса 6"/>
          <p:cNvSpPr/>
          <p:nvPr/>
        </p:nvSpPr>
        <p:spPr>
          <a:xfrm rot="10800000">
            <a:off x="2960216" y="5609358"/>
            <a:ext cx="914400" cy="1094176"/>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8" name="Диагональная полоса 7"/>
          <p:cNvSpPr/>
          <p:nvPr/>
        </p:nvSpPr>
        <p:spPr>
          <a:xfrm rot="16440955">
            <a:off x="6210070" y="5497712"/>
            <a:ext cx="1144164" cy="1187148"/>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9" name="Прямоугольник 8"/>
          <p:cNvSpPr/>
          <p:nvPr/>
        </p:nvSpPr>
        <p:spPr>
          <a:xfrm>
            <a:off x="4834484" y="5563817"/>
            <a:ext cx="384520" cy="1144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3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6389" y="2420888"/>
            <a:ext cx="481013"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284789" y="2530624"/>
            <a:ext cx="394052" cy="400110"/>
          </a:xfrm>
          <a:prstGeom prst="rect">
            <a:avLst/>
          </a:prstGeom>
          <a:noFill/>
        </p:spPr>
        <p:txBody>
          <a:bodyPr wrap="square" rtlCol="0">
            <a:spAutoFit/>
          </a:bodyPr>
          <a:lstStyle/>
          <a:p>
            <a:r>
              <a:rPr lang="ru-RU" sz="2000" b="1" dirty="0" smtClean="0">
                <a:latin typeface="Book Antiqua" panose="02040602050305030304" pitchFamily="18" charset="0"/>
              </a:rPr>
              <a:t>1</a:t>
            </a:r>
            <a:endParaRPr lang="ru-RU" sz="2000" b="1" dirty="0">
              <a:latin typeface="Book Antiqua" panose="02040602050305030304" pitchFamily="18" charset="0"/>
            </a:endParaRPr>
          </a:p>
        </p:txBody>
      </p:sp>
      <p:sp>
        <p:nvSpPr>
          <p:cNvPr id="12" name="TextBox 11"/>
          <p:cNvSpPr txBox="1"/>
          <p:nvPr/>
        </p:nvSpPr>
        <p:spPr>
          <a:xfrm>
            <a:off x="5323541" y="2407511"/>
            <a:ext cx="470229" cy="400110"/>
          </a:xfrm>
          <a:prstGeom prst="rect">
            <a:avLst/>
          </a:prstGeom>
          <a:noFill/>
        </p:spPr>
        <p:txBody>
          <a:bodyPr wrap="square" rtlCol="0">
            <a:spAutoFit/>
          </a:bodyPr>
          <a:lstStyle/>
          <a:p>
            <a:r>
              <a:rPr lang="ru-RU" sz="2000" b="1" dirty="0" smtClean="0">
                <a:latin typeface="Book Antiqua" panose="02040602050305030304" pitchFamily="18" charset="0"/>
              </a:rPr>
              <a:t> 2</a:t>
            </a:r>
            <a:endParaRPr lang="ru-RU" sz="2000" b="1" dirty="0">
              <a:latin typeface="Book Antiqua" panose="02040602050305030304" pitchFamily="18" charset="0"/>
            </a:endParaRPr>
          </a:p>
        </p:txBody>
      </p:sp>
      <p:sp>
        <p:nvSpPr>
          <p:cNvPr id="13" name="TextBox 12"/>
          <p:cNvSpPr txBox="1"/>
          <p:nvPr/>
        </p:nvSpPr>
        <p:spPr>
          <a:xfrm>
            <a:off x="4226389" y="3261519"/>
            <a:ext cx="569407" cy="400110"/>
          </a:xfrm>
          <a:prstGeom prst="rect">
            <a:avLst/>
          </a:prstGeom>
          <a:noFill/>
        </p:spPr>
        <p:txBody>
          <a:bodyPr wrap="square" rtlCol="0">
            <a:spAutoFit/>
          </a:bodyPr>
          <a:lstStyle/>
          <a:p>
            <a:r>
              <a:rPr lang="ru-RU" dirty="0" smtClean="0">
                <a:latin typeface="Book Antiqua" panose="02040602050305030304" pitchFamily="18" charset="0"/>
              </a:rPr>
              <a:t> </a:t>
            </a:r>
            <a:r>
              <a:rPr lang="ru-RU" sz="2000" b="1" dirty="0" smtClean="0">
                <a:latin typeface="Book Antiqua" panose="02040602050305030304" pitchFamily="18" charset="0"/>
              </a:rPr>
              <a:t>3</a:t>
            </a:r>
            <a:endParaRPr lang="ru-RU" sz="2000" b="1" dirty="0">
              <a:latin typeface="Book Antiqua" panose="02040602050305030304" pitchFamily="18" charset="0"/>
            </a:endParaRPr>
          </a:p>
        </p:txBody>
      </p:sp>
      <p:sp>
        <p:nvSpPr>
          <p:cNvPr id="14" name="TextBox 13"/>
          <p:cNvSpPr txBox="1"/>
          <p:nvPr/>
        </p:nvSpPr>
        <p:spPr>
          <a:xfrm>
            <a:off x="5368673" y="3217862"/>
            <a:ext cx="374713" cy="400110"/>
          </a:xfrm>
          <a:prstGeom prst="rect">
            <a:avLst/>
          </a:prstGeom>
          <a:noFill/>
        </p:spPr>
        <p:txBody>
          <a:bodyPr wrap="square" rtlCol="0">
            <a:spAutoFit/>
          </a:bodyPr>
          <a:lstStyle/>
          <a:p>
            <a:r>
              <a:rPr lang="ru-RU" sz="2000" b="1" dirty="0" smtClean="0">
                <a:latin typeface="Book Antiqua" panose="02040602050305030304" pitchFamily="18" charset="0"/>
              </a:rPr>
              <a:t>4</a:t>
            </a:r>
            <a:endParaRPr lang="ru-RU" sz="2000" b="1" dirty="0">
              <a:latin typeface="Book Antiqua" panose="02040602050305030304" pitchFamily="18" charset="0"/>
            </a:endParaRPr>
          </a:p>
        </p:txBody>
      </p:sp>
      <p:sp>
        <p:nvSpPr>
          <p:cNvPr id="15" name="TextBox 14"/>
          <p:cNvSpPr txBox="1"/>
          <p:nvPr/>
        </p:nvSpPr>
        <p:spPr>
          <a:xfrm>
            <a:off x="4269869" y="4036421"/>
            <a:ext cx="394052" cy="369332"/>
          </a:xfrm>
          <a:prstGeom prst="rect">
            <a:avLst/>
          </a:prstGeom>
          <a:noFill/>
        </p:spPr>
        <p:txBody>
          <a:bodyPr wrap="square" rtlCol="0">
            <a:spAutoFit/>
          </a:bodyPr>
          <a:lstStyle/>
          <a:p>
            <a:r>
              <a:rPr lang="ru-RU" b="1" dirty="0" smtClean="0">
                <a:latin typeface="Book Antiqua" panose="02040602050305030304" pitchFamily="18" charset="0"/>
              </a:rPr>
              <a:t>5</a:t>
            </a:r>
            <a:endParaRPr lang="ru-RU" b="1" dirty="0">
              <a:latin typeface="Book Antiqua" panose="02040602050305030304" pitchFamily="18" charset="0"/>
            </a:endParaRPr>
          </a:p>
        </p:txBody>
      </p:sp>
      <p:sp>
        <p:nvSpPr>
          <p:cNvPr id="16" name="TextBox 15"/>
          <p:cNvSpPr txBox="1"/>
          <p:nvPr/>
        </p:nvSpPr>
        <p:spPr>
          <a:xfrm>
            <a:off x="5353365" y="4036421"/>
            <a:ext cx="484313" cy="400110"/>
          </a:xfrm>
          <a:prstGeom prst="rect">
            <a:avLst/>
          </a:prstGeom>
          <a:noFill/>
        </p:spPr>
        <p:txBody>
          <a:bodyPr wrap="square" rtlCol="0">
            <a:spAutoFit/>
          </a:bodyPr>
          <a:lstStyle/>
          <a:p>
            <a:r>
              <a:rPr lang="ru-RU" sz="2000" b="1" dirty="0" smtClean="0">
                <a:latin typeface="Book Antiqua" panose="02040602050305030304" pitchFamily="18" charset="0"/>
              </a:rPr>
              <a:t>6</a:t>
            </a:r>
            <a:endParaRPr lang="ru-RU" sz="2000" b="1" dirty="0">
              <a:latin typeface="Book Antiqua" panose="02040602050305030304" pitchFamily="18" charset="0"/>
            </a:endParaRPr>
          </a:p>
        </p:txBody>
      </p:sp>
      <p:sp>
        <p:nvSpPr>
          <p:cNvPr id="17" name="TextBox 16"/>
          <p:cNvSpPr txBox="1"/>
          <p:nvPr/>
        </p:nvSpPr>
        <p:spPr>
          <a:xfrm>
            <a:off x="4223538" y="4804064"/>
            <a:ext cx="436163" cy="400110"/>
          </a:xfrm>
          <a:prstGeom prst="rect">
            <a:avLst/>
          </a:prstGeom>
          <a:noFill/>
        </p:spPr>
        <p:txBody>
          <a:bodyPr wrap="square" rtlCol="0">
            <a:spAutoFit/>
          </a:bodyPr>
          <a:lstStyle/>
          <a:p>
            <a:r>
              <a:rPr lang="ru-RU" sz="2000" b="1" dirty="0" smtClean="0">
                <a:latin typeface="Book Antiqua" panose="02040602050305030304" pitchFamily="18" charset="0"/>
              </a:rPr>
              <a:t>7</a:t>
            </a:r>
            <a:endParaRPr lang="ru-RU" sz="2000" b="1" dirty="0">
              <a:latin typeface="Book Antiqua" panose="02040602050305030304" pitchFamily="18" charset="0"/>
            </a:endParaRPr>
          </a:p>
        </p:txBody>
      </p:sp>
      <p:sp>
        <p:nvSpPr>
          <p:cNvPr id="18" name="TextBox 17"/>
          <p:cNvSpPr txBox="1"/>
          <p:nvPr/>
        </p:nvSpPr>
        <p:spPr>
          <a:xfrm>
            <a:off x="5409477" y="4834842"/>
            <a:ext cx="372087" cy="400110"/>
          </a:xfrm>
          <a:prstGeom prst="rect">
            <a:avLst/>
          </a:prstGeom>
          <a:noFill/>
        </p:spPr>
        <p:txBody>
          <a:bodyPr wrap="square" rtlCol="0">
            <a:spAutoFit/>
          </a:bodyPr>
          <a:lstStyle/>
          <a:p>
            <a:r>
              <a:rPr lang="ru-RU" sz="2000" b="1" dirty="0" smtClean="0">
                <a:latin typeface="Book Antiqua" panose="02040602050305030304" pitchFamily="18" charset="0"/>
              </a:rPr>
              <a:t>8</a:t>
            </a:r>
            <a:endParaRPr lang="ru-RU" sz="2000" b="1" dirty="0">
              <a:latin typeface="Book Antiqua" panose="02040602050305030304" pitchFamily="18" charset="0"/>
            </a:endParaRPr>
          </a:p>
        </p:txBody>
      </p:sp>
      <p:sp>
        <p:nvSpPr>
          <p:cNvPr id="19" name="TextBox 18"/>
          <p:cNvSpPr txBox="1"/>
          <p:nvPr/>
        </p:nvSpPr>
        <p:spPr>
          <a:xfrm>
            <a:off x="5422226" y="5681235"/>
            <a:ext cx="440209" cy="400110"/>
          </a:xfrm>
          <a:prstGeom prst="rect">
            <a:avLst/>
          </a:prstGeom>
          <a:noFill/>
        </p:spPr>
        <p:txBody>
          <a:bodyPr wrap="square" rtlCol="0">
            <a:spAutoFit/>
          </a:bodyPr>
          <a:lstStyle/>
          <a:p>
            <a:r>
              <a:rPr lang="ru-RU" sz="2000" b="1" dirty="0" smtClean="0">
                <a:latin typeface="Book Antiqua" panose="02040602050305030304" pitchFamily="18" charset="0"/>
              </a:rPr>
              <a:t>10</a:t>
            </a:r>
            <a:endParaRPr lang="ru-RU" sz="2000" b="1" dirty="0">
              <a:latin typeface="Book Antiqua" panose="02040602050305030304" pitchFamily="18" charset="0"/>
            </a:endParaRPr>
          </a:p>
        </p:txBody>
      </p:sp>
      <p:sp>
        <p:nvSpPr>
          <p:cNvPr id="20" name="Прямоугольник 19"/>
          <p:cNvSpPr/>
          <p:nvPr/>
        </p:nvSpPr>
        <p:spPr>
          <a:xfrm>
            <a:off x="6948264" y="3261519"/>
            <a:ext cx="1944216" cy="1685077"/>
          </a:xfrm>
          <a:prstGeom prst="rect">
            <a:avLst/>
          </a:prstGeom>
        </p:spPr>
        <p:txBody>
          <a:bodyPr wrap="square">
            <a:spAutoFit/>
          </a:bodyPr>
          <a:lstStyle/>
          <a:p>
            <a:pPr>
              <a:lnSpc>
                <a:spcPct val="115000"/>
              </a:lnSpc>
              <a:spcAft>
                <a:spcPts val="1000"/>
              </a:spcAft>
            </a:pPr>
            <a:r>
              <a:rPr lang="ru-RU" i="1" dirty="0">
                <a:solidFill>
                  <a:schemeClr val="bg1"/>
                </a:solidFill>
                <a:latin typeface="Times New Roman"/>
                <a:ea typeface="Calibri"/>
                <a:cs typeface="Times New Roman"/>
              </a:rPr>
              <a:t>Дети находят свои места по схеме, уточняют по кружочкам на билетах</a:t>
            </a:r>
            <a:r>
              <a:rPr lang="ru-RU" i="1" dirty="0">
                <a:latin typeface="Times New Roman"/>
                <a:ea typeface="Calibri"/>
                <a:cs typeface="Times New Roman"/>
              </a:rPr>
              <a:t>.</a:t>
            </a:r>
            <a:endParaRPr lang="ru-RU" sz="1400" dirty="0">
              <a:ea typeface="Calibri"/>
              <a:cs typeface="Times New Roman"/>
            </a:endParaRPr>
          </a:p>
        </p:txBody>
      </p:sp>
    </p:spTree>
    <p:extLst>
      <p:ext uri="{BB962C8B-B14F-4D97-AF65-F5344CB8AC3E}">
        <p14:creationId xmlns:p14="http://schemas.microsoft.com/office/powerpoint/2010/main" val="45871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51720" y="476672"/>
            <a:ext cx="6912768" cy="3921527"/>
          </a:xfrm>
        </p:spPr>
        <p:txBody>
          <a:bodyPr>
            <a:noAutofit/>
          </a:bodyPr>
          <a:lstStyle/>
          <a:p>
            <a:pPr>
              <a:lnSpc>
                <a:spcPct val="115000"/>
              </a:lnSpc>
              <a:spcAft>
                <a:spcPts val="1000"/>
              </a:spcAft>
            </a:pPr>
            <a:r>
              <a:rPr lang="ru-RU" sz="3200" u="sng" dirty="0" smtClean="0">
                <a:effectLst/>
                <a:latin typeface="Times New Roman"/>
                <a:ea typeface="Calibri"/>
                <a:cs typeface="Times New Roman"/>
              </a:rPr>
              <a:t/>
            </a:r>
            <a:br>
              <a:rPr lang="ru-RU" sz="3200" u="sng" dirty="0" smtClean="0">
                <a:effectLst/>
                <a:latin typeface="Times New Roman"/>
                <a:ea typeface="Calibri"/>
                <a:cs typeface="Times New Roman"/>
              </a:rPr>
            </a:br>
            <a:r>
              <a:rPr lang="ru-RU" sz="3200" u="sng" dirty="0">
                <a:effectLst/>
                <a:latin typeface="Times New Roman"/>
                <a:ea typeface="Calibri"/>
                <a:cs typeface="Times New Roman"/>
              </a:rPr>
              <a:t/>
            </a:r>
            <a:br>
              <a:rPr lang="ru-RU" sz="3200" u="sng" dirty="0">
                <a:effectLst/>
                <a:latin typeface="Times New Roman"/>
                <a:ea typeface="Calibri"/>
                <a:cs typeface="Times New Roman"/>
              </a:rPr>
            </a:br>
            <a:r>
              <a:rPr lang="ru-RU" sz="3200" u="sng" dirty="0" smtClean="0">
                <a:effectLst/>
                <a:latin typeface="Times New Roman"/>
                <a:ea typeface="Calibri"/>
                <a:cs typeface="Times New Roman"/>
              </a:rPr>
              <a:t/>
            </a:r>
            <a:br>
              <a:rPr lang="ru-RU" sz="3200" u="sng" dirty="0" smtClean="0">
                <a:effectLst/>
                <a:latin typeface="Times New Roman"/>
                <a:ea typeface="Calibri"/>
                <a:cs typeface="Times New Roman"/>
              </a:rPr>
            </a:br>
            <a:r>
              <a:rPr lang="ru-RU" sz="3200" u="sng" dirty="0" smtClean="0">
                <a:effectLst/>
                <a:latin typeface="Times New Roman"/>
                <a:ea typeface="Calibri"/>
                <a:cs typeface="Times New Roman"/>
              </a:rPr>
              <a:t/>
            </a:r>
            <a:br>
              <a:rPr lang="ru-RU" sz="3200" u="sng" dirty="0" smtClean="0">
                <a:effectLst/>
                <a:latin typeface="Times New Roman"/>
                <a:ea typeface="Calibri"/>
                <a:cs typeface="Times New Roman"/>
              </a:rPr>
            </a:br>
            <a:r>
              <a:rPr lang="ru-RU" sz="3200" u="sng" dirty="0">
                <a:effectLst/>
                <a:latin typeface="Times New Roman"/>
                <a:ea typeface="Calibri"/>
                <a:cs typeface="Times New Roman"/>
              </a:rPr>
              <a:t/>
            </a:r>
            <a:br>
              <a:rPr lang="ru-RU" sz="3200" u="sng" dirty="0">
                <a:effectLst/>
                <a:latin typeface="Times New Roman"/>
                <a:ea typeface="Calibri"/>
                <a:cs typeface="Times New Roman"/>
              </a:rPr>
            </a:br>
            <a:r>
              <a:rPr lang="ru-RU" sz="2800" dirty="0" smtClean="0">
                <a:effectLst/>
                <a:latin typeface="Times New Roman"/>
                <a:ea typeface="Calibri"/>
                <a:cs typeface="Times New Roman"/>
              </a:rPr>
              <a:t>В </a:t>
            </a:r>
            <a:r>
              <a:rPr lang="ru-RU" sz="2800" dirty="0">
                <a:effectLst/>
                <a:latin typeface="Times New Roman"/>
                <a:ea typeface="Calibri"/>
                <a:cs typeface="Times New Roman"/>
              </a:rPr>
              <a:t>полете надо быть очень внимательным. Отвечать на поставленные  вопросы. За каждый  правильный ответ вы будете получать по звездочке. Ну, что, готовы? Готовимся к старту, нужно назвать все цифры от 1 до 10 в прямом и обратном порядке.</a:t>
            </a:r>
            <a:r>
              <a:rPr lang="ru-RU" sz="2000" dirty="0">
                <a:effectLst/>
                <a:ea typeface="Calibri"/>
                <a:cs typeface="Times New Roman"/>
              </a:rPr>
              <a:t/>
            </a:r>
            <a:br>
              <a:rPr lang="ru-RU" sz="2000" dirty="0">
                <a:effectLst/>
                <a:ea typeface="Calibri"/>
                <a:cs typeface="Times New Roman"/>
              </a:rPr>
            </a:br>
            <a:r>
              <a:rPr lang="ru-RU" sz="2800" i="1" dirty="0">
                <a:effectLst/>
                <a:latin typeface="Times New Roman"/>
                <a:ea typeface="Calibri"/>
                <a:cs typeface="Times New Roman"/>
              </a:rPr>
              <a:t>Дети считают до 10</a:t>
            </a:r>
            <a:r>
              <a:rPr lang="ru-RU" sz="2800" dirty="0">
                <a:effectLst/>
                <a:latin typeface="Times New Roman"/>
                <a:ea typeface="Calibri"/>
                <a:cs typeface="Times New Roman"/>
              </a:rPr>
              <a:t> </a:t>
            </a:r>
            <a:r>
              <a:rPr lang="ru-RU" sz="2800" i="1" dirty="0">
                <a:effectLst/>
                <a:latin typeface="Times New Roman"/>
                <a:ea typeface="Calibri"/>
                <a:cs typeface="Times New Roman"/>
              </a:rPr>
              <a:t>в прямом и обратном порядке. Звучит запись запуска двигателя. Ракета «взлетает»</a:t>
            </a:r>
            <a:r>
              <a:rPr lang="ru-RU" sz="2800" dirty="0">
                <a:effectLst/>
                <a:latin typeface="Times New Roman"/>
                <a:ea typeface="Calibri"/>
                <a:cs typeface="Times New Roman"/>
              </a:rPr>
              <a:t>.</a:t>
            </a:r>
            <a:r>
              <a:rPr lang="ru-RU" sz="2000" dirty="0">
                <a:effectLst/>
                <a:ea typeface="Calibri"/>
                <a:cs typeface="Times New Roman"/>
              </a:rPr>
              <a:t/>
            </a:r>
            <a:br>
              <a:rPr lang="ru-RU" sz="2000" dirty="0">
                <a:effectLst/>
                <a:ea typeface="Calibri"/>
                <a:cs typeface="Times New Roman"/>
              </a:rPr>
            </a:br>
            <a:endParaRPr lang="ru-RU" sz="2800" dirty="0"/>
          </a:p>
        </p:txBody>
      </p:sp>
    </p:spTree>
    <p:extLst>
      <p:ext uri="{BB962C8B-B14F-4D97-AF65-F5344CB8AC3E}">
        <p14:creationId xmlns:p14="http://schemas.microsoft.com/office/powerpoint/2010/main" val="193631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836712"/>
            <a:ext cx="8712968" cy="5760640"/>
          </a:xfrm>
        </p:spPr>
        <p:txBody>
          <a:bodyPr>
            <a:noAutofit/>
          </a:bodyPr>
          <a:lstStyle/>
          <a:p>
            <a:pPr>
              <a:lnSpc>
                <a:spcPct val="115000"/>
              </a:lnSpc>
              <a:spcAft>
                <a:spcPts val="1000"/>
              </a:spcAft>
            </a:pPr>
            <a:r>
              <a:rPr lang="ru-RU" sz="2400" dirty="0" smtClean="0">
                <a:effectLst/>
                <a:latin typeface="Times New Roman"/>
                <a:ea typeface="Calibri"/>
                <a:cs typeface="Times New Roman"/>
              </a:rPr>
              <a:t>         Мы </a:t>
            </a:r>
            <a:r>
              <a:rPr lang="ru-RU" sz="2400" dirty="0">
                <a:effectLst/>
                <a:latin typeface="Times New Roman"/>
                <a:ea typeface="Calibri"/>
                <a:cs typeface="Times New Roman"/>
              </a:rPr>
              <a:t>находимся в открытом космосе. Посмотрите на нашу ракету </a:t>
            </a:r>
            <a:r>
              <a:rPr lang="ru-RU" sz="2400" dirty="0" smtClean="0">
                <a:effectLst/>
                <a:latin typeface="Times New Roman"/>
                <a:ea typeface="Calibri"/>
                <a:cs typeface="Times New Roman"/>
              </a:rPr>
              <a:t>.</a:t>
            </a:r>
            <a:br>
              <a:rPr lang="ru-RU" sz="2400" dirty="0" smtClean="0">
                <a:effectLst/>
                <a:latin typeface="Times New Roman"/>
                <a:ea typeface="Calibri"/>
                <a:cs typeface="Times New Roman"/>
              </a:rPr>
            </a:br>
            <a:r>
              <a:rPr lang="ru-RU" sz="2400" dirty="0" smtClean="0">
                <a:effectLst/>
                <a:latin typeface="Times New Roman"/>
                <a:ea typeface="Calibri"/>
                <a:cs typeface="Times New Roman"/>
              </a:rPr>
              <a:t>Вопросы </a:t>
            </a:r>
            <a:r>
              <a:rPr lang="ru-RU" sz="2400" dirty="0">
                <a:effectLst/>
                <a:latin typeface="Times New Roman"/>
                <a:ea typeface="Calibri"/>
                <a:cs typeface="Times New Roman"/>
              </a:rPr>
              <a:t>детям:</a:t>
            </a:r>
            <a:r>
              <a:rPr lang="ru-RU" sz="1800" dirty="0">
                <a:effectLst/>
                <a:ea typeface="Calibri"/>
                <a:cs typeface="Times New Roman"/>
              </a:rPr>
              <a:t/>
            </a:r>
            <a:br>
              <a:rPr lang="ru-RU" sz="1800" dirty="0">
                <a:effectLst/>
                <a:ea typeface="Calibri"/>
                <a:cs typeface="Times New Roman"/>
              </a:rPr>
            </a:br>
            <a:r>
              <a:rPr lang="ru-RU" sz="2400" dirty="0">
                <a:effectLst/>
                <a:latin typeface="Times New Roman"/>
                <a:ea typeface="Calibri"/>
                <a:cs typeface="Times New Roman"/>
              </a:rPr>
              <a:t>Что вы видите вокруг ракеты?</a:t>
            </a:r>
            <a:r>
              <a:rPr lang="ru-RU" sz="1800" dirty="0">
                <a:effectLst/>
                <a:ea typeface="Calibri"/>
                <a:cs typeface="Times New Roman"/>
              </a:rPr>
              <a:t/>
            </a:r>
            <a:br>
              <a:rPr lang="ru-RU" sz="1800" dirty="0">
                <a:effectLst/>
                <a:ea typeface="Calibri"/>
                <a:cs typeface="Times New Roman"/>
              </a:rPr>
            </a:br>
            <a:r>
              <a:rPr lang="ru-RU" sz="2400" dirty="0">
                <a:effectLst/>
                <a:latin typeface="Times New Roman"/>
                <a:ea typeface="Calibri"/>
                <a:cs typeface="Times New Roman"/>
              </a:rPr>
              <a:t>Сколько звезд спереди  ракеты?</a:t>
            </a:r>
            <a:r>
              <a:rPr lang="ru-RU" sz="1800" dirty="0">
                <a:effectLst/>
                <a:ea typeface="Calibri"/>
                <a:cs typeface="Times New Roman"/>
              </a:rPr>
              <a:t/>
            </a:r>
            <a:br>
              <a:rPr lang="ru-RU" sz="1800" dirty="0">
                <a:effectLst/>
                <a:ea typeface="Calibri"/>
                <a:cs typeface="Times New Roman"/>
              </a:rPr>
            </a:br>
            <a:r>
              <a:rPr lang="ru-RU" sz="2400" dirty="0">
                <a:effectLst/>
                <a:latin typeface="Times New Roman"/>
                <a:ea typeface="Calibri"/>
                <a:cs typeface="Times New Roman"/>
              </a:rPr>
              <a:t>Сколько звезд  сзади ракеты?</a:t>
            </a:r>
            <a:r>
              <a:rPr lang="ru-RU" sz="1800" dirty="0">
                <a:effectLst/>
                <a:ea typeface="Calibri"/>
                <a:cs typeface="Times New Roman"/>
              </a:rPr>
              <a:t/>
            </a:r>
            <a:br>
              <a:rPr lang="ru-RU" sz="1800" dirty="0">
                <a:effectLst/>
                <a:ea typeface="Calibri"/>
                <a:cs typeface="Times New Roman"/>
              </a:rPr>
            </a:br>
            <a:r>
              <a:rPr lang="ru-RU" sz="2400" dirty="0">
                <a:effectLst/>
                <a:latin typeface="Times New Roman"/>
                <a:ea typeface="Calibri"/>
                <a:cs typeface="Times New Roman"/>
              </a:rPr>
              <a:t>Сколько звезд  слева от ракеты?</a:t>
            </a:r>
            <a:r>
              <a:rPr lang="ru-RU" sz="1800" dirty="0">
                <a:effectLst/>
                <a:ea typeface="Calibri"/>
                <a:cs typeface="Times New Roman"/>
              </a:rPr>
              <a:t/>
            </a:r>
            <a:br>
              <a:rPr lang="ru-RU" sz="1800" dirty="0">
                <a:effectLst/>
                <a:ea typeface="Calibri"/>
                <a:cs typeface="Times New Roman"/>
              </a:rPr>
            </a:br>
            <a:r>
              <a:rPr lang="ru-RU" sz="2400" dirty="0">
                <a:effectLst/>
                <a:latin typeface="Times New Roman"/>
                <a:ea typeface="Calibri"/>
                <a:cs typeface="Times New Roman"/>
              </a:rPr>
              <a:t>Сколько звезд  справа от ракеты?</a:t>
            </a:r>
            <a:r>
              <a:rPr lang="ru-RU" sz="1800" dirty="0">
                <a:effectLst/>
                <a:ea typeface="Calibri"/>
                <a:cs typeface="Times New Roman"/>
              </a:rPr>
              <a:t/>
            </a:r>
            <a:br>
              <a:rPr lang="ru-RU" sz="1800" dirty="0">
                <a:effectLst/>
                <a:ea typeface="Calibri"/>
                <a:cs typeface="Times New Roman"/>
              </a:rPr>
            </a:br>
            <a:r>
              <a:rPr lang="ru-RU" sz="2400" dirty="0">
                <a:effectLst/>
                <a:latin typeface="Times New Roman"/>
                <a:ea typeface="Calibri"/>
                <a:cs typeface="Times New Roman"/>
              </a:rPr>
              <a:t>Что еще вы видите в космическом пространстве?</a:t>
            </a:r>
            <a:r>
              <a:rPr lang="ru-RU" sz="1800" dirty="0">
                <a:effectLst/>
                <a:ea typeface="Calibri"/>
                <a:cs typeface="Times New Roman"/>
              </a:rPr>
              <a:t/>
            </a:r>
            <a:br>
              <a:rPr lang="ru-RU" sz="1800" dirty="0">
                <a:effectLst/>
                <a:ea typeface="Calibri"/>
                <a:cs typeface="Times New Roman"/>
              </a:rPr>
            </a:br>
            <a:r>
              <a:rPr lang="ru-RU" sz="2400" dirty="0">
                <a:effectLst/>
                <a:latin typeface="Times New Roman"/>
                <a:ea typeface="Calibri"/>
                <a:cs typeface="Times New Roman"/>
              </a:rPr>
              <a:t> </a:t>
            </a:r>
            <a:r>
              <a:rPr lang="ru-RU" sz="1800" dirty="0">
                <a:effectLst/>
                <a:ea typeface="Calibri"/>
                <a:cs typeface="Times New Roman"/>
              </a:rPr>
              <a:t/>
            </a:r>
            <a:br>
              <a:rPr lang="ru-RU" sz="1800" dirty="0">
                <a:effectLst/>
                <a:ea typeface="Calibri"/>
                <a:cs typeface="Times New Roman"/>
              </a:rPr>
            </a:br>
            <a:r>
              <a:rPr lang="ru-RU" sz="2400" i="1" dirty="0">
                <a:effectLst/>
                <a:latin typeface="Times New Roman"/>
                <a:ea typeface="Calibri"/>
                <a:cs typeface="Times New Roman"/>
              </a:rPr>
              <a:t>Дети отвечают на вопросы, получают звёздочки </a:t>
            </a:r>
            <a:r>
              <a:rPr lang="ru-RU" sz="2400" i="1" dirty="0" smtClean="0">
                <a:effectLst/>
                <a:latin typeface="Times New Roman"/>
                <a:ea typeface="Calibri"/>
                <a:cs typeface="Times New Roman"/>
              </a:rPr>
              <a:t/>
            </a:r>
            <a:br>
              <a:rPr lang="ru-RU" sz="2400" i="1" dirty="0" smtClean="0">
                <a:effectLst/>
                <a:latin typeface="Times New Roman"/>
                <a:ea typeface="Calibri"/>
                <a:cs typeface="Times New Roman"/>
              </a:rPr>
            </a:br>
            <a:r>
              <a:rPr lang="ru-RU" sz="2400" i="1" dirty="0" smtClean="0">
                <a:effectLst/>
                <a:latin typeface="Times New Roman"/>
                <a:ea typeface="Calibri"/>
                <a:cs typeface="Times New Roman"/>
              </a:rPr>
              <a:t>за </a:t>
            </a:r>
            <a:r>
              <a:rPr lang="ru-RU" sz="2400" i="1" dirty="0">
                <a:effectLst/>
                <a:latin typeface="Times New Roman"/>
                <a:ea typeface="Calibri"/>
                <a:cs typeface="Times New Roman"/>
              </a:rPr>
              <a:t>правильный ответ.</a:t>
            </a:r>
            <a:r>
              <a:rPr lang="ru-RU" sz="1800" dirty="0">
                <a:effectLst/>
                <a:ea typeface="Calibri"/>
                <a:cs typeface="Times New Roman"/>
              </a:rPr>
              <a:t/>
            </a:r>
            <a:br>
              <a:rPr lang="ru-RU" sz="1800" dirty="0">
                <a:effectLst/>
                <a:ea typeface="Calibri"/>
                <a:cs typeface="Times New Roman"/>
              </a:rPr>
            </a:br>
            <a:endParaRPr lang="ru-RU" sz="2400" dirty="0"/>
          </a:p>
        </p:txBody>
      </p:sp>
    </p:spTree>
    <p:extLst>
      <p:ext uri="{BB962C8B-B14F-4D97-AF65-F5344CB8AC3E}">
        <p14:creationId xmlns:p14="http://schemas.microsoft.com/office/powerpoint/2010/main" val="412879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651"/>
            <a:ext cx="9143999" cy="6939303"/>
          </a:xfrm>
          <a:prstGeom prst="rect">
            <a:avLst/>
          </a:prstGeom>
        </p:spPr>
      </p:pic>
      <p:sp>
        <p:nvSpPr>
          <p:cNvPr id="5" name="5-конечная звезда 4"/>
          <p:cNvSpPr/>
          <p:nvPr/>
        </p:nvSpPr>
        <p:spPr>
          <a:xfrm>
            <a:off x="793191" y="565267"/>
            <a:ext cx="466441" cy="4874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00"/>
              </a:solidFill>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3" y="763194"/>
            <a:ext cx="542925"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66" y="1007439"/>
            <a:ext cx="542925"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52" y="2085954"/>
            <a:ext cx="542925"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058" y="766192"/>
            <a:ext cx="542925"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6734" y="1185687"/>
            <a:ext cx="542925"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8851" y="681609"/>
            <a:ext cx="542925"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9105" y="799763"/>
            <a:ext cx="542925"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388" y="1254697"/>
            <a:ext cx="542925"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8832" y="3223759"/>
            <a:ext cx="542925"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4408" y="5229200"/>
            <a:ext cx="542925"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3703340"/>
            <a:ext cx="542925"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4437112"/>
            <a:ext cx="542925"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376" y="4276428"/>
            <a:ext cx="542925"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4685" y="3964465"/>
            <a:ext cx="542925"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3809" y="4883579"/>
            <a:ext cx="542925"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7"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8420" y="4549548"/>
            <a:ext cx="542925"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665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466f8878ecaa010a382a38d0f7e6e32f614c56"/>
</p:tagLst>
</file>

<file path=ppt/theme/theme1.xml><?xml version="1.0" encoding="utf-8"?>
<a:theme xmlns:a="http://schemas.openxmlformats.org/drawingml/2006/main" name="Тема Office">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2211</TotalTime>
  <Words>447</Words>
  <Application>Microsoft Office PowerPoint</Application>
  <PresentationFormat>Экран (4:3)</PresentationFormat>
  <Paragraphs>50</Paragraphs>
  <Slides>18</Slides>
  <Notes>2</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18</vt:i4>
      </vt:variant>
    </vt:vector>
  </HeadingPairs>
  <TitlesOfParts>
    <vt:vector size="21" baseType="lpstr">
      <vt:lpstr>Тема Office</vt:lpstr>
      <vt:lpstr>Пакет</vt:lpstr>
      <vt:lpstr>Объект упаковщика для оболочки</vt:lpstr>
      <vt:lpstr>Космическое путешествие занятие  по основной образовательной деятельности  познавательного развития формирование элементарных  математических представлений в старшей группы «Ромашки» МБДОУ «Детский сад  «Радужный»  п. Зональная Станция» Томского района                                  воспитатель : Григораш                                                 Любовь  Валентиновна </vt:lpstr>
      <vt:lpstr>Цель: : обобщение математических представлений посредством игры-путешествия. </vt:lpstr>
      <vt:lpstr>Презентация PowerPoint</vt:lpstr>
      <vt:lpstr>Презентация PowerPoint</vt:lpstr>
      <vt:lpstr> Ход занятия.    Ребята, к нам поступил сигнал со сказочной планеты. На планете сказок прошёл сильнейший ураган. Все их домики развалились жителям планеты негде  жить. Вы хотите им помочь? (Ответы детей). Наша ракета стоит на третьей площадке и готова к старту. Мы улетаем в пятницу, вернемся через два дня. Какой это будет день?  (дети называют дни недели, выясняют день возвращения - понедельник). В нашу ракету вместится десять космонавтов, если будет больше десяти, ракета не взлетит. Давай узнаем сколько нас? Рассчитаемся по порядку. Возьмите свои билеты и найдите свои места в ракете в соответствии со схемой расположения мест. </vt:lpstr>
      <vt:lpstr>Схема ракеты</vt:lpstr>
      <vt:lpstr>     В полете надо быть очень внимательным. Отвечать на поставленные  вопросы. За каждый  правильный ответ вы будете получать по звездочке. Ну, что, готовы? Готовимся к старту, нужно назвать все цифры от 1 до 10 в прямом и обратном порядке. Дети считают до 10 в прямом и обратном порядке. Звучит запись запуска двигателя. Ракета «взлетает». </vt:lpstr>
      <vt:lpstr>         Мы находимся в открытом космосе. Посмотрите на нашу ракету . Вопросы детям: Что вы видите вокруг ракеты? Сколько звезд спереди  ракеты? Сколько звезд  сзади ракеты? Сколько звезд  слева от ракеты? Сколько звезд  справа от ракеты? Что еще вы видите в космическом пространстве?   Дети отвечают на вопросы, получают звёздочки  за правильный ответ. </vt:lpstr>
      <vt:lpstr>Презентация PowerPoint</vt:lpstr>
      <vt:lpstr>Ребята, что-то ударилось о борт корабля? Как вы думаете что это? (Ответы детей). Нужно посмотреть, что произошло с нашей ракетой, может произойти разгерметизация. Срочно заделать все пробоины.  Выходим в открытый космос. Посмотрите, на что они похожи? (Ответы детей). Надо выбрать геометрические фигуры.  Нанести их на ракету так, чтобы фигура точно подошла к повреждённому месту.  Дети подбирают геометрические фигуры: трапеция, овал, многоугольник, ромб, треугольник, квадрат, круг, прямоугольнтк . Дети  называют фигуру и устраняют неполадки)</vt:lpstr>
      <vt:lpstr>Презентация PowerPoint</vt:lpstr>
      <vt:lpstr>Ребята, посмотрите как много астероидов и метеоритов! Нужно выбрать правильный маршрут, чтобы добраться  до космической станции.  Задание: провести космический корабль по лабиринту.  Дети выполняют задание, получают звездочки.</vt:lpstr>
      <vt:lpstr>Презентация PowerPoint</vt:lpstr>
      <vt:lpstr>Презентация PowerPoint</vt:lpstr>
      <vt:lpstr>Презентация PowerPoint</vt:lpstr>
      <vt:lpstr>  Нам пора возвращаться  на нашу планету и нам нужно выбрать место приземления. Вы помните,  под каким номером стартовала наша ракета? (Ответы детей). На карте отмечено несколько мест приземления, нам надо найти, где приземлится наш корабль. Задание: Провести вычисление и найти место приземление с цифрой «3». (Дети выполняют задание и отмечают место приземление ракеты). </vt:lpstr>
      <vt:lpstr>Презентация PowerPoint</vt:lpstr>
      <vt:lpstr>Вот мы и дома.  Ребята, а вам понравилось наше путешествие? Расскажите, чем мы занимались во время  нашего путешествия? Что вы узнали нового? Вы все молодцы!.   </vt:lpstr>
    </vt:vector>
  </TitlesOfParts>
  <Company>presentation-creation.ru</Company>
  <LinksUpToDate>false</LinksUpToDate>
  <SharedDoc>false</SharedDoc>
  <HyperlinkBase>https://presentation-creation.ru/powerpoint-templates.html</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 урок астрономии</dc:title>
  <dc:creator>obstinate</dc:creator>
  <dc:description>Шаблон презентации с сайта https://presentation-creation.ru/</dc:description>
  <cp:lastModifiedBy>Барбарики</cp:lastModifiedBy>
  <cp:revision>806</cp:revision>
  <dcterms:created xsi:type="dcterms:W3CDTF">2018-02-25T09:09:03Z</dcterms:created>
  <dcterms:modified xsi:type="dcterms:W3CDTF">2020-10-29T07:13:44Z</dcterms:modified>
</cp:coreProperties>
</file>