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sldIdLst>
    <p:sldId id="256" r:id="rId2"/>
    <p:sldId id="257" r:id="rId3"/>
    <p:sldId id="268" r:id="rId4"/>
    <p:sldId id="269" r:id="rId5"/>
    <p:sldId id="258" r:id="rId6"/>
    <p:sldId id="259" r:id="rId7"/>
    <p:sldId id="260" r:id="rId8"/>
    <p:sldId id="261" r:id="rId9"/>
    <p:sldId id="263" r:id="rId10"/>
    <p:sldId id="264" r:id="rId11"/>
    <p:sldId id="265" r:id="rId12"/>
    <p:sldId id="270" r:id="rId13"/>
    <p:sldId id="271" r:id="rId14"/>
    <p:sldId id="272" r:id="rId15"/>
    <p:sldId id="273" r:id="rId16"/>
    <p:sldId id="274" r:id="rId17"/>
    <p:sldId id="275" r:id="rId18"/>
    <p:sldId id="276" r:id="rId19"/>
    <p:sldId id="277" r:id="rId20"/>
    <p:sldId id="278" r:id="rId21"/>
    <p:sldId id="266" r:id="rId2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4" d="100"/>
          <a:sy n="54" d="100"/>
        </p:scale>
        <p:origin x="-450"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0DDFB19-9B45-443F-8629-542A1BD00373}" type="datetimeFigureOut">
              <a:rPr lang="ru-RU" smtClean="0"/>
              <a:t>09.04.2020</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8F15CF5-C213-4B8D-AB91-77717D8555F4}" type="slidenum">
              <a:rPr lang="ru-RU" smtClean="0"/>
              <a:t>‹#›</a:t>
            </a:fld>
            <a:endParaRPr lang="ru-RU"/>
          </a:p>
        </p:txBody>
      </p:sp>
    </p:spTree>
    <p:extLst>
      <p:ext uri="{BB962C8B-B14F-4D97-AF65-F5344CB8AC3E}">
        <p14:creationId xmlns:p14="http://schemas.microsoft.com/office/powerpoint/2010/main" val="25648572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48F15CF5-C213-4B8D-AB91-77717D8555F4}" type="slidenum">
              <a:rPr lang="ru-RU" smtClean="0"/>
              <a:t>11</a:t>
            </a:fld>
            <a:endParaRPr lang="ru-RU"/>
          </a:p>
        </p:txBody>
      </p:sp>
    </p:spTree>
    <p:extLst>
      <p:ext uri="{BB962C8B-B14F-4D97-AF65-F5344CB8AC3E}">
        <p14:creationId xmlns:p14="http://schemas.microsoft.com/office/powerpoint/2010/main" val="32920247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3B64EADC-25B0-4F8A-9291-644246B3E7C1}" type="datetimeFigureOut">
              <a:rPr lang="ru-RU" smtClean="0"/>
              <a:t>09.04.2020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03EC341-DF28-4B75-AE74-5175B383A2EA}" type="slidenum">
              <a:rPr lang="ru-RU" smtClean="0"/>
              <a:t>‹#›</a:t>
            </a:fld>
            <a:endParaRPr lang="ru-RU"/>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3B64EADC-25B0-4F8A-9291-644246B3E7C1}" type="datetimeFigureOut">
              <a:rPr lang="ru-RU" smtClean="0"/>
              <a:t>09.04.2020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03EC341-DF28-4B75-AE74-5175B383A2EA}"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ru-RU" smtClean="0"/>
              <a:t>Образец заголовка</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3B64EADC-25B0-4F8A-9291-644246B3E7C1}" type="datetimeFigureOut">
              <a:rPr lang="ru-RU" smtClean="0"/>
              <a:t>09.04.2020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03EC341-DF28-4B75-AE74-5175B383A2EA}"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B64EADC-25B0-4F8A-9291-644246B3E7C1}" type="datetimeFigureOut">
              <a:rPr lang="ru-RU" smtClean="0"/>
              <a:t>09.04.2020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03EC341-DF28-4B75-AE74-5175B383A2EA}" type="slidenum">
              <a:rPr lang="ru-RU" smtClean="0"/>
              <a:t>‹#›</a:t>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3B64EADC-25B0-4F8A-9291-644246B3E7C1}" type="datetimeFigureOut">
              <a:rPr lang="ru-RU" smtClean="0"/>
              <a:t>09.04.2020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03EC341-DF28-4B75-AE74-5175B383A2EA}"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3B64EADC-25B0-4F8A-9291-644246B3E7C1}" type="datetimeFigureOut">
              <a:rPr lang="ru-RU" smtClean="0"/>
              <a:t>09.04.2020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D03EC341-DF28-4B75-AE74-5175B383A2EA}" type="slidenum">
              <a:rPr lang="ru-RU" smtClean="0"/>
              <a:t>‹#›</a:t>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ru-RU" smtClean="0"/>
              <a:t>Образец текста</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3B64EADC-25B0-4F8A-9291-644246B3E7C1}" type="datetimeFigureOut">
              <a:rPr lang="ru-RU" smtClean="0"/>
              <a:t>09.04.2020</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D03EC341-DF28-4B75-AE74-5175B383A2EA}" type="slidenum">
              <a:rPr lang="ru-RU" smtClean="0"/>
              <a:t>‹#›</a:t>
            </a:fld>
            <a:endParaRPr lang="ru-RU"/>
          </a:p>
        </p:txBody>
      </p:sp>
      <p:sp>
        <p:nvSpPr>
          <p:cNvPr id="10" name="Title 9"/>
          <p:cNvSpPr>
            <a:spLocks noGrp="1"/>
          </p:cNvSpPr>
          <p:nvPr>
            <p:ph type="title"/>
          </p:nvPr>
        </p:nvSpPr>
        <p:spPr/>
        <p:txBody>
          <a:body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3B64EADC-25B0-4F8A-9291-644246B3E7C1}" type="datetimeFigureOut">
              <a:rPr lang="ru-RU" smtClean="0"/>
              <a:t>09.04.2020</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D03EC341-DF28-4B75-AE74-5175B383A2EA}"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64EADC-25B0-4F8A-9291-644246B3E7C1}" type="datetimeFigureOut">
              <a:rPr lang="ru-RU" smtClean="0"/>
              <a:t>09.04.2020</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D03EC341-DF28-4B75-AE74-5175B383A2EA}"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ru-RU" smtClean="0"/>
              <a:t>Образец заголовка</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3B64EADC-25B0-4F8A-9291-644246B3E7C1}" type="datetimeFigureOut">
              <a:rPr lang="ru-RU" smtClean="0"/>
              <a:t>09.04.2020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D03EC341-DF28-4B75-AE74-5175B383A2EA}"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3B64EADC-25B0-4F8A-9291-644246B3E7C1}" type="datetimeFigureOut">
              <a:rPr lang="ru-RU" smtClean="0"/>
              <a:t>09.04.2020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D03EC341-DF28-4B75-AE74-5175B383A2EA}" type="slidenum">
              <a:rPr lang="ru-RU" smtClean="0"/>
              <a:t>‹#›</a:t>
            </a:fld>
            <a:endParaRPr lang="ru-RU"/>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3B64EADC-25B0-4F8A-9291-644246B3E7C1}" type="datetimeFigureOut">
              <a:rPr lang="ru-RU" smtClean="0"/>
              <a:t>09.04.2020</a:t>
            </a:fld>
            <a:endParaRPr lang="ru-RU"/>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ru-RU"/>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D03EC341-DF28-4B75-AE74-5175B383A2EA}"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2.xml"/><Relationship Id="rId4" Type="http://schemas.openxmlformats.org/officeDocument/2006/relationships/image" Target="../media/image16.jpg"/></Relationships>
</file>

<file path=ppt/slides/_rels/slide1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8.jpg"/></Relationships>
</file>

<file path=ppt/slides/_rels/slide12.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jpg"/><Relationship Id="rId1" Type="http://schemas.openxmlformats.org/officeDocument/2006/relationships/slideLayout" Target="../slideLayouts/slideLayout2.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29.jpg"/></Relationships>
</file>

<file path=ppt/slides/_rels/slide18.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36.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539552" y="260648"/>
            <a:ext cx="8136903" cy="648072"/>
          </a:xfrm>
        </p:spPr>
        <p:txBody>
          <a:bodyPr>
            <a:normAutofit/>
          </a:bodyPr>
          <a:lstStyle/>
          <a:p>
            <a:pPr algn="ctr"/>
            <a:r>
              <a:rPr lang="ru-RU" sz="1600" b="1" dirty="0" smtClean="0">
                <a:latin typeface="+mj-lt"/>
              </a:rPr>
              <a:t>МБДОУ  «Детский сад «Радужный»  п. Зональная </a:t>
            </a:r>
            <a:r>
              <a:rPr lang="ru-RU" sz="1600" b="1" dirty="0" smtClean="0">
                <a:latin typeface="+mj-lt"/>
              </a:rPr>
              <a:t>Станция  </a:t>
            </a:r>
            <a:r>
              <a:rPr lang="ru-RU" sz="1600" b="1" dirty="0" smtClean="0">
                <a:latin typeface="+mj-lt"/>
              </a:rPr>
              <a:t>Томского района</a:t>
            </a:r>
            <a:r>
              <a:rPr lang="ru-RU" sz="1600" b="1" dirty="0" smtClean="0">
                <a:latin typeface="+mj-lt"/>
              </a:rPr>
              <a:t>»   </a:t>
            </a:r>
            <a:endParaRPr lang="ru-RU" sz="1600" b="1" dirty="0">
              <a:latin typeface="+mj-lt"/>
            </a:endParaRPr>
          </a:p>
        </p:txBody>
      </p:sp>
      <p:sp>
        <p:nvSpPr>
          <p:cNvPr id="2" name="Заголовок 1"/>
          <p:cNvSpPr>
            <a:spLocks noGrp="1"/>
          </p:cNvSpPr>
          <p:nvPr>
            <p:ph type="ctrTitle"/>
          </p:nvPr>
        </p:nvSpPr>
        <p:spPr>
          <a:xfrm>
            <a:off x="690635" y="764704"/>
            <a:ext cx="7697789" cy="864096"/>
          </a:xfrm>
        </p:spPr>
        <p:txBody>
          <a:bodyPr/>
          <a:lstStyle/>
          <a:p>
            <a:pPr marL="182880" indent="0" algn="ctr">
              <a:buNone/>
            </a:pPr>
            <a:r>
              <a:rPr lang="ru-RU" sz="4000" dirty="0" smtClean="0">
                <a:solidFill>
                  <a:srgbClr val="FF0000"/>
                </a:solidFill>
              </a:rPr>
              <a:t>Чем занять </a:t>
            </a:r>
            <a:r>
              <a:rPr lang="ru-RU" sz="3600" dirty="0" smtClean="0">
                <a:solidFill>
                  <a:srgbClr val="FF0000"/>
                </a:solidFill>
              </a:rPr>
              <a:t>ребенка</a:t>
            </a:r>
            <a:r>
              <a:rPr lang="ru-RU" sz="4000" dirty="0" smtClean="0">
                <a:solidFill>
                  <a:srgbClr val="FF0000"/>
                </a:solidFill>
              </a:rPr>
              <a:t> дома</a:t>
            </a:r>
            <a:br>
              <a:rPr lang="ru-RU" sz="4000" dirty="0" smtClean="0">
                <a:solidFill>
                  <a:srgbClr val="FF0000"/>
                </a:solidFill>
              </a:rPr>
            </a:br>
            <a:r>
              <a:rPr lang="ru-RU" sz="2400" dirty="0" smtClean="0">
                <a:solidFill>
                  <a:srgbClr val="FF0000"/>
                </a:solidFill>
              </a:rPr>
              <a:t>советы  родителям</a:t>
            </a:r>
            <a:endParaRPr lang="ru-RU" sz="4000" dirty="0">
              <a:solidFill>
                <a:srgbClr val="FF0000"/>
              </a:solidFill>
            </a:endParaRPr>
          </a:p>
        </p:txBody>
      </p:sp>
      <p:sp>
        <p:nvSpPr>
          <p:cNvPr id="7" name="Прямоугольник 6"/>
          <p:cNvSpPr/>
          <p:nvPr/>
        </p:nvSpPr>
        <p:spPr>
          <a:xfrm>
            <a:off x="1269058" y="2981576"/>
            <a:ext cx="7119366" cy="2831544"/>
          </a:xfrm>
          <a:prstGeom prst="rect">
            <a:avLst/>
          </a:prstGeom>
          <a:noFill/>
        </p:spPr>
        <p:txBody>
          <a:bodyPr wrap="square" lIns="91440" tIns="45720" rIns="91440" bIns="45720">
            <a:spAutoFit/>
          </a:bodyPr>
          <a:lstStyle/>
          <a:p>
            <a:pPr algn="ctr"/>
            <a:endParaRPr lang="ru-RU" sz="32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pPr algn="ctr"/>
            <a:endParaRPr lang="ru-RU"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pPr algn="ctr"/>
            <a:endParaRPr lang="ru-RU" sz="32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pPr algn="ctr"/>
            <a:r>
              <a:rPr lang="ru-RU" sz="32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Лепим вместе с детьми</a:t>
            </a:r>
            <a:endParaRPr lang="ru-RU" sz="40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pPr algn="r"/>
            <a:r>
              <a:rPr lang="ru-RU" b="1" dirty="0" smtClean="0">
                <a:ln w="1905"/>
                <a:effectLst>
                  <a:innerShdw blurRad="69850" dist="43180" dir="5400000">
                    <a:srgbClr val="000000">
                      <a:alpha val="65000"/>
                    </a:srgbClr>
                  </a:innerShdw>
                </a:effectLst>
                <a:latin typeface="+mj-lt"/>
              </a:rPr>
              <a:t>Воспитатели  группы «Ромашки»:</a:t>
            </a:r>
          </a:p>
          <a:p>
            <a:pPr algn="r"/>
            <a:r>
              <a:rPr lang="ru-RU" sz="1600" b="1" cap="none" spc="0" dirty="0" smtClean="0">
                <a:ln w="1905"/>
                <a:effectLst>
                  <a:innerShdw blurRad="69850" dist="43180" dir="5400000">
                    <a:srgbClr val="000000">
                      <a:alpha val="65000"/>
                    </a:srgbClr>
                  </a:innerShdw>
                </a:effectLst>
                <a:latin typeface="+mj-lt"/>
              </a:rPr>
              <a:t>Асауленко Светлана Сидоровна</a:t>
            </a:r>
          </a:p>
          <a:p>
            <a:pPr algn="r"/>
            <a:r>
              <a:rPr lang="ru-RU" sz="1600" b="1" dirty="0" smtClean="0">
                <a:ln w="1905"/>
                <a:effectLst>
                  <a:innerShdw blurRad="69850" dist="43180" dir="5400000">
                    <a:srgbClr val="000000">
                      <a:alpha val="65000"/>
                    </a:srgbClr>
                  </a:innerShdw>
                </a:effectLst>
                <a:latin typeface="+mj-lt"/>
              </a:rPr>
              <a:t>Григораш Любовь Валентиновна</a:t>
            </a:r>
            <a:r>
              <a:rPr lang="ru-RU" sz="1600" b="1" cap="none" spc="0" dirty="0" smtClean="0">
                <a:ln w="1905"/>
                <a:effectLst>
                  <a:innerShdw blurRad="69850" dist="43180" dir="5400000">
                    <a:srgbClr val="000000">
                      <a:alpha val="65000"/>
                    </a:srgbClr>
                  </a:innerShdw>
                </a:effectLst>
                <a:latin typeface="+mj-lt"/>
              </a:rPr>
              <a:t> </a:t>
            </a:r>
            <a:endParaRPr lang="ru-RU" sz="1600" b="1" cap="none" spc="0" dirty="0">
              <a:ln w="1905"/>
              <a:effectLst>
                <a:innerShdw blurRad="69850" dist="43180" dir="5400000">
                  <a:srgbClr val="000000">
                    <a:alpha val="65000"/>
                  </a:srgbClr>
                </a:innerShdw>
              </a:effectLst>
              <a:latin typeface="+mj-lt"/>
            </a:endParaRP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8490" y="1988841"/>
            <a:ext cx="2776220" cy="240850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9" name="Рисунок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08104" y="1988841"/>
            <a:ext cx="2482602" cy="250694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7026485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11760" y="404664"/>
            <a:ext cx="3744416" cy="3744416"/>
          </a:xfrm>
          <a:prstGeom prst="rect">
            <a:avLst/>
          </a:prstGeo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520" y="4437112"/>
            <a:ext cx="4032448" cy="1929589"/>
          </a:xfrm>
          <a:prstGeom prst="rect">
            <a:avLst/>
          </a:prstGeom>
        </p:spPr>
      </p:pic>
      <p:pic>
        <p:nvPicPr>
          <p:cNvPr id="10" name="Рисунок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06958" y="4481943"/>
            <a:ext cx="4020817" cy="1884758"/>
          </a:xfrm>
          <a:prstGeom prst="rect">
            <a:avLst/>
          </a:prstGeom>
        </p:spPr>
      </p:pic>
    </p:spTree>
    <p:extLst>
      <p:ext uri="{BB962C8B-B14F-4D97-AF65-F5344CB8AC3E}">
        <p14:creationId xmlns:p14="http://schemas.microsoft.com/office/powerpoint/2010/main" val="34778214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sz="quarter" idx="13"/>
          </p:nvPr>
        </p:nvSpPr>
        <p:spPr>
          <a:xfrm>
            <a:off x="179512" y="188640"/>
            <a:ext cx="9137104" cy="1656184"/>
          </a:xfrm>
        </p:spPr>
        <p:txBody>
          <a:bodyPr>
            <a:normAutofit fontScale="92500" lnSpcReduction="10000"/>
          </a:bodyPr>
          <a:lstStyle/>
          <a:p>
            <a:pPr marL="45720" indent="0" algn="ctr">
              <a:buNone/>
            </a:pPr>
            <a:r>
              <a:rPr lang="ru-RU" sz="2800" b="1" dirty="0">
                <a:gradFill>
                  <a:gsLst>
                    <a:gs pos="0">
                      <a:prstClr val="black"/>
                    </a:gs>
                    <a:gs pos="40000">
                      <a:prstClr val="black">
                        <a:lumMod val="75000"/>
                        <a:lumOff val="25000"/>
                      </a:prstClr>
                    </a:gs>
                    <a:gs pos="100000">
                      <a:srgbClr val="212745">
                        <a:alpha val="65000"/>
                      </a:srgbClr>
                    </a:gs>
                  </a:gsLst>
                  <a:lin ang="5400000" scaled="0"/>
                </a:gradFill>
                <a:effectLst>
                  <a:reflection blurRad="6350" stA="55000" endA="300" endPos="45500" dir="5400000" sy="-100000" algn="bl" rotWithShape="0"/>
                </a:effectLst>
                <a:latin typeface="Constantia"/>
                <a:ea typeface="+mj-ea"/>
                <a:cs typeface="+mj-cs"/>
              </a:rPr>
              <a:t>Лепка из </a:t>
            </a:r>
            <a:r>
              <a:rPr lang="ru-RU" sz="2800" b="1" dirty="0" smtClean="0">
                <a:gradFill>
                  <a:gsLst>
                    <a:gs pos="0">
                      <a:prstClr val="black"/>
                    </a:gs>
                    <a:gs pos="40000">
                      <a:prstClr val="black">
                        <a:lumMod val="75000"/>
                        <a:lumOff val="25000"/>
                      </a:prstClr>
                    </a:gs>
                    <a:gs pos="100000">
                      <a:srgbClr val="212745">
                        <a:alpha val="65000"/>
                      </a:srgbClr>
                    </a:gs>
                  </a:gsLst>
                  <a:lin ang="5400000" scaled="0"/>
                </a:gradFill>
                <a:effectLst>
                  <a:reflection blurRad="6350" stA="55000" endA="300" endPos="45500" dir="5400000" sy="-100000" algn="bl" rotWithShape="0"/>
                </a:effectLst>
                <a:latin typeface="Constantia"/>
                <a:ea typeface="+mj-ea"/>
                <a:cs typeface="+mj-cs"/>
              </a:rPr>
              <a:t>пластилина</a:t>
            </a:r>
          </a:p>
          <a:p>
            <a:pPr marL="45720" indent="0" algn="ctr">
              <a:buNone/>
            </a:pPr>
            <a:r>
              <a:rPr lang="ru-RU" sz="2400" b="1" dirty="0" smtClean="0">
                <a:gradFill>
                  <a:gsLst>
                    <a:gs pos="0">
                      <a:prstClr val="black"/>
                    </a:gs>
                    <a:gs pos="40000">
                      <a:prstClr val="black">
                        <a:lumMod val="75000"/>
                        <a:lumOff val="25000"/>
                      </a:prstClr>
                    </a:gs>
                    <a:gs pos="100000">
                      <a:srgbClr val="212745">
                        <a:alpha val="65000"/>
                      </a:srgbClr>
                    </a:gs>
                  </a:gsLst>
                  <a:lin ang="5400000" scaled="0"/>
                </a:gradFill>
                <a:effectLst>
                  <a:reflection blurRad="6350" stA="55000" endA="300" endPos="45500" dir="5400000" sy="-100000" algn="bl" rotWithShape="0"/>
                </a:effectLst>
                <a:latin typeface="Constantia"/>
                <a:ea typeface="+mj-ea"/>
                <a:cs typeface="+mj-cs"/>
              </a:rPr>
              <a:t>Мы предлагаем вам не сложные схемы лепки различных предметов, которые могут заинтересовать ваших детей.</a:t>
            </a:r>
          </a:p>
          <a:p>
            <a:pPr marL="45720" indent="0" algn="ctr">
              <a:buNone/>
            </a:pPr>
            <a:r>
              <a:rPr lang="ru-RU" sz="2400" b="1" dirty="0" smtClean="0">
                <a:gradFill>
                  <a:gsLst>
                    <a:gs pos="0">
                      <a:prstClr val="black"/>
                    </a:gs>
                    <a:gs pos="40000">
                      <a:prstClr val="black">
                        <a:lumMod val="75000"/>
                        <a:lumOff val="25000"/>
                      </a:prstClr>
                    </a:gs>
                    <a:gs pos="100000">
                      <a:srgbClr val="212745">
                        <a:alpha val="65000"/>
                      </a:srgbClr>
                    </a:gs>
                  </a:gsLst>
                  <a:lin ang="5400000" scaled="0"/>
                </a:gradFill>
                <a:effectLst>
                  <a:reflection blurRad="6350" stA="55000" endA="300" endPos="45500" dir="5400000" sy="-100000" algn="bl" rotWithShape="0"/>
                </a:effectLst>
                <a:latin typeface="Constantia"/>
                <a:ea typeface="+mj-ea"/>
                <a:cs typeface="+mj-cs"/>
              </a:rPr>
              <a:t> (по этим схемам можно лепить и из соленого теста)</a:t>
            </a:r>
            <a:endParaRPr lang="ru-RU" sz="2400" dirty="0"/>
          </a:p>
        </p:txBody>
      </p:sp>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0239" y="2241366"/>
            <a:ext cx="4105857" cy="4345365"/>
          </a:xfrm>
          <a:prstGeom prst="rect">
            <a:avLst/>
          </a:prstGeom>
        </p:spPr>
      </p:pic>
      <p:pic>
        <p:nvPicPr>
          <p:cNvPr id="10" name="Рисунок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3528" y="2236248"/>
            <a:ext cx="4176464" cy="4350483"/>
          </a:xfrm>
          <a:prstGeom prst="rect">
            <a:avLst/>
          </a:prstGeom>
        </p:spPr>
      </p:pic>
    </p:spTree>
    <p:extLst>
      <p:ext uri="{BB962C8B-B14F-4D97-AF65-F5344CB8AC3E}">
        <p14:creationId xmlns:p14="http://schemas.microsoft.com/office/powerpoint/2010/main" val="27745629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47664" y="260648"/>
            <a:ext cx="6192688" cy="6251585"/>
          </a:xfrm>
          <a:prstGeom prst="rect">
            <a:avLst/>
          </a:prstGeom>
        </p:spPr>
      </p:pic>
    </p:spTree>
    <p:extLst>
      <p:ext uri="{BB962C8B-B14F-4D97-AF65-F5344CB8AC3E}">
        <p14:creationId xmlns:p14="http://schemas.microsoft.com/office/powerpoint/2010/main" val="2823535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88024" y="260648"/>
            <a:ext cx="4161284" cy="6192688"/>
          </a:xfrm>
          <a:prstGeom prst="rect">
            <a:avLst/>
          </a:prstGeom>
        </p:spPr>
      </p:pic>
      <p:pic>
        <p:nvPicPr>
          <p:cNvPr id="7" name="Рисунок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552" y="260648"/>
            <a:ext cx="3600400" cy="6165304"/>
          </a:xfrm>
          <a:prstGeom prst="rect">
            <a:avLst/>
          </a:prstGeom>
        </p:spPr>
      </p:pic>
    </p:spTree>
    <p:extLst>
      <p:ext uri="{BB962C8B-B14F-4D97-AF65-F5344CB8AC3E}">
        <p14:creationId xmlns:p14="http://schemas.microsoft.com/office/powerpoint/2010/main" val="7561796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 y="425450"/>
            <a:ext cx="7620000" cy="6007100"/>
          </a:xfrm>
          <a:prstGeom prst="rect">
            <a:avLst/>
          </a:prstGeom>
        </p:spPr>
      </p:pic>
    </p:spTree>
    <p:extLst>
      <p:ext uri="{BB962C8B-B14F-4D97-AF65-F5344CB8AC3E}">
        <p14:creationId xmlns:p14="http://schemas.microsoft.com/office/powerpoint/2010/main" val="16443239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60032" y="404664"/>
            <a:ext cx="3873809" cy="5517232"/>
          </a:xfrm>
          <a:prstGeom prst="rect">
            <a:avLst/>
          </a:prstGeo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544" y="404664"/>
            <a:ext cx="3970445" cy="5926038"/>
          </a:xfrm>
          <a:prstGeom prst="rect">
            <a:avLst/>
          </a:prstGeom>
        </p:spPr>
      </p:pic>
    </p:spTree>
    <p:extLst>
      <p:ext uri="{BB962C8B-B14F-4D97-AF65-F5344CB8AC3E}">
        <p14:creationId xmlns:p14="http://schemas.microsoft.com/office/powerpoint/2010/main" val="21321954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28" y="332656"/>
            <a:ext cx="3707926" cy="3937620"/>
          </a:xfrm>
          <a:prstGeom prst="rect">
            <a:avLst/>
          </a:prstGeo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4007" y="2275425"/>
            <a:ext cx="4260705" cy="4179752"/>
          </a:xfrm>
          <a:prstGeom prst="rect">
            <a:avLst/>
          </a:prstGeom>
        </p:spPr>
      </p:pic>
    </p:spTree>
    <p:extLst>
      <p:ext uri="{BB962C8B-B14F-4D97-AF65-F5344CB8AC3E}">
        <p14:creationId xmlns:p14="http://schemas.microsoft.com/office/powerpoint/2010/main" val="4129784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79743" y="260649"/>
            <a:ext cx="3284610" cy="3312367"/>
          </a:xfrm>
          <a:prstGeom prst="rect">
            <a:avLst/>
          </a:prstGeo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3242" y="269107"/>
            <a:ext cx="3167157" cy="3303909"/>
          </a:xfrm>
          <a:prstGeom prst="rect">
            <a:avLst/>
          </a:prstGeom>
        </p:spPr>
      </p:pic>
      <p:pic>
        <p:nvPicPr>
          <p:cNvPr id="6" name="Рисунок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7543" y="3978931"/>
            <a:ext cx="2440443" cy="2524020"/>
          </a:xfrm>
          <a:prstGeom prst="rect">
            <a:avLst/>
          </a:prstGeom>
        </p:spPr>
      </p:pic>
      <p:pic>
        <p:nvPicPr>
          <p:cNvPr id="7" name="Рисунок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40228" y="3978826"/>
            <a:ext cx="2524125" cy="2524125"/>
          </a:xfrm>
          <a:prstGeom prst="rect">
            <a:avLst/>
          </a:prstGeom>
        </p:spPr>
      </p:pic>
      <p:pic>
        <p:nvPicPr>
          <p:cNvPr id="8" name="Рисунок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707904" y="3404475"/>
            <a:ext cx="2014009" cy="3098476"/>
          </a:xfrm>
          <a:prstGeom prst="rect">
            <a:avLst/>
          </a:prstGeom>
        </p:spPr>
      </p:pic>
    </p:spTree>
    <p:extLst>
      <p:ext uri="{BB962C8B-B14F-4D97-AF65-F5344CB8AC3E}">
        <p14:creationId xmlns:p14="http://schemas.microsoft.com/office/powerpoint/2010/main" val="31105113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27984" y="2362380"/>
            <a:ext cx="4104456" cy="4360985"/>
          </a:xfrm>
          <a:prstGeom prst="rect">
            <a:avLst/>
          </a:prstGeo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5536" y="404664"/>
            <a:ext cx="4032448" cy="4283430"/>
          </a:xfrm>
          <a:prstGeom prst="rect">
            <a:avLst/>
          </a:prstGeom>
        </p:spPr>
      </p:pic>
    </p:spTree>
    <p:extLst>
      <p:ext uri="{BB962C8B-B14F-4D97-AF65-F5344CB8AC3E}">
        <p14:creationId xmlns:p14="http://schemas.microsoft.com/office/powerpoint/2010/main" val="24131567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32040" y="1700808"/>
            <a:ext cx="3877161" cy="4878761"/>
          </a:xfrm>
          <a:prstGeom prst="rect">
            <a:avLst/>
          </a:prstGeom>
        </p:spPr>
      </p:pic>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5536" y="548680"/>
            <a:ext cx="4314056" cy="4389552"/>
          </a:xfrm>
          <a:prstGeom prst="rect">
            <a:avLst/>
          </a:prstGeom>
        </p:spPr>
      </p:pic>
    </p:spTree>
    <p:extLst>
      <p:ext uri="{BB962C8B-B14F-4D97-AF65-F5344CB8AC3E}">
        <p14:creationId xmlns:p14="http://schemas.microsoft.com/office/powerpoint/2010/main" val="29550568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332656"/>
            <a:ext cx="8496944" cy="2304256"/>
          </a:xfrm>
        </p:spPr>
        <p:txBody>
          <a:bodyPr/>
          <a:lstStyle/>
          <a:p>
            <a:pPr marL="0" indent="0" algn="ctr">
              <a:buNone/>
            </a:pPr>
            <a:r>
              <a:rPr lang="ru-RU" sz="2000" dirty="0" smtClean="0"/>
              <a:t> Дорогие    родители! </a:t>
            </a:r>
            <a:br>
              <a:rPr lang="ru-RU" sz="2000" dirty="0" smtClean="0"/>
            </a:br>
            <a:r>
              <a:rPr lang="ru-RU" sz="2000" dirty="0" smtClean="0"/>
              <a:t>В дни, когда дети находятся дома, их надо чем-то занять. Предлагаем вам вместе с детьми заняться лепкой. Лепить можно из  любых пластичных масс, которые можно купить в магазине или сделать  дома своими руками. Мы дадим вам несколько советов на эту тему.</a:t>
            </a:r>
            <a:endParaRPr lang="ru-RU" sz="2000" dirty="0"/>
          </a:p>
        </p:txBody>
      </p:sp>
      <p:pic>
        <p:nvPicPr>
          <p:cNvPr id="5" name="Объект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75856" y="2348880"/>
            <a:ext cx="5346914" cy="3456384"/>
          </a:xfrm>
          <a:prstGeom prst="rect">
            <a:avLst/>
          </a:prstGeom>
        </p:spPr>
      </p:pic>
      <p:pic>
        <p:nvPicPr>
          <p:cNvPr id="8" name="Рисунок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2048" y="4725144"/>
            <a:ext cx="4355976" cy="1657519"/>
          </a:xfrm>
          <a:prstGeom prst="rect">
            <a:avLst/>
          </a:prstGeom>
        </p:spPr>
      </p:pic>
    </p:spTree>
    <p:extLst>
      <p:ext uri="{BB962C8B-B14F-4D97-AF65-F5344CB8AC3E}">
        <p14:creationId xmlns:p14="http://schemas.microsoft.com/office/powerpoint/2010/main" val="38528219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0" y="2957174"/>
            <a:ext cx="3810000" cy="3810000"/>
          </a:xfrm>
          <a:prstGeom prst="rect">
            <a:avLst/>
          </a:prstGeom>
        </p:spPr>
      </p:pic>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63152" y="260648"/>
            <a:ext cx="4641815" cy="3888432"/>
          </a:xfrm>
          <a:prstGeom prst="rect">
            <a:avLst/>
          </a:prstGeom>
        </p:spPr>
      </p:pic>
    </p:spTree>
    <p:extLst>
      <p:ext uri="{BB962C8B-B14F-4D97-AF65-F5344CB8AC3E}">
        <p14:creationId xmlns:p14="http://schemas.microsoft.com/office/powerpoint/2010/main" val="42640765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971599" y="2564904"/>
            <a:ext cx="7416825" cy="769441"/>
          </a:xfrm>
          <a:prstGeom prst="rect">
            <a:avLst/>
          </a:prstGeom>
          <a:noFill/>
        </p:spPr>
        <p:txBody>
          <a:bodyPr wrap="square" lIns="91440" tIns="45720" rIns="91440" bIns="45720">
            <a:spAutoFit/>
          </a:bodyPr>
          <a:lstStyle/>
          <a:p>
            <a:pPr algn="ctr"/>
            <a:r>
              <a:rPr lang="ru-RU" sz="4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Творческих успехов ва</a:t>
            </a:r>
            <a:r>
              <a:rPr lang="ru-RU" sz="4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м </a:t>
            </a:r>
            <a:r>
              <a:rPr lang="ru-RU" sz="4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t>
            </a:r>
            <a:endParaRPr lang="ru-RU" sz="4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29352963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47664" y="260648"/>
            <a:ext cx="6512511" cy="1143000"/>
          </a:xfrm>
        </p:spPr>
        <p:txBody>
          <a:bodyPr/>
          <a:lstStyle/>
          <a:p>
            <a:pPr marL="0" indent="0" algn="ctr">
              <a:buNone/>
            </a:pPr>
            <a:r>
              <a:rPr lang="ru-RU" sz="2800" dirty="0" smtClean="0"/>
              <a:t>Лепка из соленого теста</a:t>
            </a:r>
            <a:endParaRPr lang="ru-RU" sz="2800" dirty="0"/>
          </a:p>
        </p:txBody>
      </p:sp>
      <p:sp>
        <p:nvSpPr>
          <p:cNvPr id="4" name="Объект 3"/>
          <p:cNvSpPr>
            <a:spLocks noGrp="1"/>
          </p:cNvSpPr>
          <p:nvPr>
            <p:ph sz="quarter" idx="13"/>
          </p:nvPr>
        </p:nvSpPr>
        <p:spPr>
          <a:xfrm>
            <a:off x="323528" y="1124744"/>
            <a:ext cx="8496944" cy="5328592"/>
          </a:xfrm>
        </p:spPr>
        <p:txBody>
          <a:bodyPr>
            <a:normAutofit lnSpcReduction="10000"/>
          </a:bodyPr>
          <a:lstStyle/>
          <a:p>
            <a:pPr marL="45720" indent="0">
              <a:buNone/>
            </a:pPr>
            <a:r>
              <a:rPr lang="ru-RU" sz="2400" dirty="0" smtClean="0">
                <a:latin typeface="Times New Roman" panose="02020603050405020304" pitchFamily="18" charset="0"/>
                <a:cs typeface="Times New Roman" panose="02020603050405020304" pitchFamily="18" charset="0"/>
              </a:rPr>
              <a:t>Существует множество рецептов по приготовлению соленого теста, мы будем использовать самый простой: </a:t>
            </a:r>
          </a:p>
          <a:p>
            <a:pPr marL="45720" indent="0">
              <a:buNone/>
            </a:pPr>
            <a:r>
              <a:rPr lang="ru-RU" sz="2400" dirty="0" smtClean="0">
                <a:latin typeface="Times New Roman" panose="02020603050405020304" pitchFamily="18" charset="0"/>
                <a:cs typeface="Times New Roman" panose="02020603050405020304" pitchFamily="18" charset="0"/>
              </a:rPr>
              <a:t>Состав: </a:t>
            </a:r>
          </a:p>
          <a:p>
            <a:pPr marL="45720" indent="0">
              <a:buNone/>
            </a:pPr>
            <a:r>
              <a:rPr lang="ru-RU" sz="2400" dirty="0" smtClean="0">
                <a:latin typeface="Times New Roman" panose="02020603050405020304" pitchFamily="18" charset="0"/>
                <a:cs typeface="Times New Roman" panose="02020603050405020304" pitchFamily="18" charset="0"/>
              </a:rPr>
              <a:t>мука – 1 стакан;</a:t>
            </a:r>
          </a:p>
          <a:p>
            <a:pPr marL="45720" indent="0">
              <a:buNone/>
            </a:pPr>
            <a:r>
              <a:rPr lang="ru-RU" sz="2400" dirty="0">
                <a:latin typeface="Times New Roman" panose="02020603050405020304" pitchFamily="18" charset="0"/>
                <a:cs typeface="Times New Roman" panose="02020603050405020304" pitchFamily="18" charset="0"/>
              </a:rPr>
              <a:t>с</a:t>
            </a:r>
            <a:r>
              <a:rPr lang="ru-RU" sz="2400" dirty="0" smtClean="0">
                <a:latin typeface="Times New Roman" panose="02020603050405020304" pitchFamily="18" charset="0"/>
                <a:cs typeface="Times New Roman" panose="02020603050405020304" pitchFamily="18" charset="0"/>
              </a:rPr>
              <a:t>оль мелкая – 1 стакан;</a:t>
            </a:r>
          </a:p>
          <a:p>
            <a:pPr marL="45720" indent="0">
              <a:buNone/>
            </a:pPr>
            <a:r>
              <a:rPr lang="ru-RU" sz="2400" dirty="0" smtClean="0">
                <a:latin typeface="Times New Roman" panose="02020603050405020304" pitchFamily="18" charset="0"/>
                <a:cs typeface="Times New Roman" panose="02020603050405020304" pitchFamily="18" charset="0"/>
              </a:rPr>
              <a:t>Вода голодная 0,5 стакана</a:t>
            </a:r>
            <a:r>
              <a:rPr lang="ru-RU" dirty="0" smtClean="0">
                <a:latin typeface="Times New Roman" panose="02020603050405020304" pitchFamily="18" charset="0"/>
                <a:cs typeface="Times New Roman" panose="02020603050405020304" pitchFamily="18" charset="0"/>
              </a:rPr>
              <a:t>..</a:t>
            </a:r>
          </a:p>
          <a:p>
            <a:pPr marL="45720" indent="0">
              <a:lnSpc>
                <a:spcPct val="115000"/>
              </a:lnSpc>
              <a:spcAft>
                <a:spcPts val="1500"/>
              </a:spcAft>
              <a:buNone/>
            </a:pPr>
            <a:endParaRPr lang="ru-RU" sz="2400" dirty="0" smtClean="0">
              <a:latin typeface="Times New Roman"/>
              <a:ea typeface="Times New Roman"/>
              <a:cs typeface="Times New Roman"/>
            </a:endParaRPr>
          </a:p>
          <a:p>
            <a:pPr marL="45720" indent="0">
              <a:lnSpc>
                <a:spcPct val="115000"/>
              </a:lnSpc>
              <a:spcAft>
                <a:spcPts val="1500"/>
              </a:spcAft>
              <a:buNone/>
            </a:pPr>
            <a:r>
              <a:rPr lang="ru-RU" sz="2400" dirty="0" smtClean="0">
                <a:latin typeface="Times New Roman"/>
                <a:ea typeface="Times New Roman"/>
                <a:cs typeface="Times New Roman"/>
              </a:rPr>
              <a:t>Все </a:t>
            </a:r>
            <a:r>
              <a:rPr lang="ru-RU" sz="2400" dirty="0">
                <a:latin typeface="Times New Roman"/>
                <a:ea typeface="Times New Roman"/>
                <a:cs typeface="Times New Roman"/>
              </a:rPr>
              <a:t>смешать и замесить тесто, как на </a:t>
            </a:r>
            <a:r>
              <a:rPr lang="ru-RU" sz="2400" dirty="0" smtClean="0">
                <a:latin typeface="Times New Roman"/>
                <a:ea typeface="Times New Roman"/>
                <a:cs typeface="Times New Roman"/>
              </a:rPr>
              <a:t>вареники</a:t>
            </a:r>
            <a:r>
              <a:rPr lang="ru-RU" sz="2400" dirty="0">
                <a:latin typeface="Times New Roman"/>
                <a:ea typeface="Times New Roman"/>
                <a:cs typeface="Times New Roman"/>
              </a:rPr>
              <a:t>. Для лепки тоненьких рельефных фигурок добавьте еще что-то одно на выбор: 1 ст. л. клея ПВА, 1 ст. л. крахмала или смесь клея для обоев и воды.</a:t>
            </a:r>
            <a:endParaRPr lang="ru-RU" sz="2800" dirty="0">
              <a:latin typeface="Calibri"/>
              <a:ea typeface="Calibri"/>
              <a:cs typeface="Times New Roman"/>
            </a:endParaRPr>
          </a:p>
          <a:p>
            <a:pPr marL="45720" indent="0">
              <a:buNone/>
            </a:pPr>
            <a:endParaRPr lang="ru-RU" dirty="0">
              <a:latin typeface="Times New Roman" panose="02020603050405020304" pitchFamily="18" charset="0"/>
              <a:cs typeface="Times New Roman" panose="02020603050405020304" pitchFamily="18" charset="0"/>
            </a:endParaRPr>
          </a:p>
        </p:txBody>
      </p:sp>
      <p:pic>
        <p:nvPicPr>
          <p:cNvPr id="5" name="Рисунок 4" descr="https://i2.wp.com/uplady.ru/wp-content/uploads/2015/01/recepty-prigotovleniya-solenogo-testa.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64088" y="2060848"/>
            <a:ext cx="2837815" cy="2095500"/>
          </a:xfrm>
          <a:prstGeom prst="rect">
            <a:avLst/>
          </a:prstGeom>
          <a:noFill/>
          <a:ln>
            <a:noFill/>
          </a:ln>
        </p:spPr>
      </p:pic>
    </p:spTree>
    <p:extLst>
      <p:ext uri="{BB962C8B-B14F-4D97-AF65-F5344CB8AC3E}">
        <p14:creationId xmlns:p14="http://schemas.microsoft.com/office/powerpoint/2010/main" val="17570071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Объект 4"/>
          <p:cNvSpPr>
            <a:spLocks noGrp="1"/>
          </p:cNvSpPr>
          <p:nvPr>
            <p:ph sz="quarter" idx="13"/>
          </p:nvPr>
        </p:nvSpPr>
        <p:spPr>
          <a:xfrm>
            <a:off x="251520" y="404664"/>
            <a:ext cx="8424936" cy="6192688"/>
          </a:xfrm>
        </p:spPr>
        <p:txBody>
          <a:bodyPr>
            <a:normAutofit fontScale="92500" lnSpcReduction="20000"/>
          </a:bodyPr>
          <a:lstStyle/>
          <a:p>
            <a:pPr marL="45720" indent="0" algn="ctr">
              <a:lnSpc>
                <a:spcPct val="115000"/>
              </a:lnSpc>
              <a:spcAft>
                <a:spcPts val="0"/>
              </a:spcAft>
              <a:buNone/>
            </a:pPr>
            <a:r>
              <a:rPr lang="ru-RU" sz="2400" b="1" dirty="0">
                <a:solidFill>
                  <a:srgbClr val="000000"/>
                </a:solidFill>
                <a:latin typeface="Times New Roman"/>
                <a:ea typeface="Times New Roman"/>
                <a:cs typeface="Times New Roman"/>
              </a:rPr>
              <a:t>Необходимые для творчества </a:t>
            </a:r>
            <a:r>
              <a:rPr lang="ru-RU" sz="2400" b="1" dirty="0" smtClean="0">
                <a:solidFill>
                  <a:srgbClr val="000000"/>
                </a:solidFill>
                <a:latin typeface="Times New Roman"/>
                <a:ea typeface="Times New Roman"/>
                <a:cs typeface="Times New Roman"/>
              </a:rPr>
              <a:t>инструменты:</a:t>
            </a:r>
          </a:p>
          <a:p>
            <a:pPr marL="45720" indent="0" algn="ctr">
              <a:lnSpc>
                <a:spcPct val="115000"/>
              </a:lnSpc>
              <a:spcAft>
                <a:spcPts val="0"/>
              </a:spcAft>
              <a:buNone/>
            </a:pPr>
            <a:endParaRPr lang="ru-RU" sz="2000" dirty="0">
              <a:latin typeface="Calibri"/>
              <a:ea typeface="Calibri"/>
              <a:cs typeface="Times New Roman"/>
            </a:endParaRPr>
          </a:p>
          <a:p>
            <a:pPr marL="342900" lvl="0" indent="-342900">
              <a:lnSpc>
                <a:spcPct val="115000"/>
              </a:lnSpc>
              <a:spcAft>
                <a:spcPts val="0"/>
              </a:spcAft>
              <a:buSzPts val="1000"/>
              <a:buFont typeface="Symbol"/>
              <a:buChar char=""/>
              <a:tabLst>
                <a:tab pos="457200" algn="l"/>
              </a:tabLst>
            </a:pPr>
            <a:r>
              <a:rPr lang="ru-RU" sz="2400" dirty="0">
                <a:latin typeface="Times New Roman"/>
                <a:ea typeface="Times New Roman"/>
                <a:cs typeface="Times New Roman"/>
              </a:rPr>
              <a:t>маленькая скалка или бутылочка с водой </a:t>
            </a:r>
            <a:endParaRPr lang="ru-RU" sz="2400" dirty="0" smtClean="0">
              <a:latin typeface="Times New Roman"/>
              <a:ea typeface="Times New Roman"/>
              <a:cs typeface="Times New Roman"/>
            </a:endParaRPr>
          </a:p>
          <a:p>
            <a:pPr marL="0" lvl="0" indent="0">
              <a:lnSpc>
                <a:spcPct val="115000"/>
              </a:lnSpc>
              <a:spcAft>
                <a:spcPts val="0"/>
              </a:spcAft>
              <a:buSzPts val="1000"/>
              <a:buNone/>
              <a:tabLst>
                <a:tab pos="457200" algn="l"/>
              </a:tabLst>
            </a:pPr>
            <a:r>
              <a:rPr lang="ru-RU" sz="2400" dirty="0">
                <a:latin typeface="Times New Roman"/>
                <a:ea typeface="Times New Roman"/>
                <a:cs typeface="Times New Roman"/>
              </a:rPr>
              <a:t> </a:t>
            </a:r>
            <a:r>
              <a:rPr lang="ru-RU" sz="2400" dirty="0" smtClean="0">
                <a:latin typeface="Times New Roman"/>
                <a:ea typeface="Times New Roman"/>
                <a:cs typeface="Times New Roman"/>
              </a:rPr>
              <a:t>    (</a:t>
            </a:r>
            <a:r>
              <a:rPr lang="ru-RU" sz="2400" dirty="0">
                <a:latin typeface="Times New Roman"/>
                <a:ea typeface="Times New Roman"/>
                <a:cs typeface="Times New Roman"/>
              </a:rPr>
              <a:t>без нее никуда!);</a:t>
            </a:r>
            <a:endParaRPr lang="ru-RU" sz="3200" dirty="0">
              <a:latin typeface="Calibri"/>
              <a:ea typeface="Calibri"/>
              <a:cs typeface="Times New Roman"/>
            </a:endParaRPr>
          </a:p>
          <a:p>
            <a:pPr marL="342900" lvl="0" indent="-342900">
              <a:lnSpc>
                <a:spcPct val="115000"/>
              </a:lnSpc>
              <a:spcAft>
                <a:spcPts val="0"/>
              </a:spcAft>
              <a:buSzPts val="1000"/>
              <a:buFont typeface="Symbol"/>
              <a:buChar char=""/>
              <a:tabLst>
                <a:tab pos="457200" algn="l"/>
              </a:tabLst>
            </a:pPr>
            <a:r>
              <a:rPr lang="ru-RU" sz="2400" dirty="0">
                <a:latin typeface="Times New Roman"/>
                <a:ea typeface="Times New Roman"/>
                <a:cs typeface="Times New Roman"/>
              </a:rPr>
              <a:t>доска для лепки;</a:t>
            </a:r>
            <a:endParaRPr lang="ru-RU" sz="3200" dirty="0">
              <a:latin typeface="Calibri"/>
              <a:ea typeface="Calibri"/>
              <a:cs typeface="Times New Roman"/>
            </a:endParaRPr>
          </a:p>
          <a:p>
            <a:pPr marL="342900" lvl="0" indent="-342900">
              <a:lnSpc>
                <a:spcPct val="115000"/>
              </a:lnSpc>
              <a:spcAft>
                <a:spcPts val="0"/>
              </a:spcAft>
              <a:buSzPts val="1000"/>
              <a:buFont typeface="Symbol"/>
              <a:buChar char=""/>
              <a:tabLst>
                <a:tab pos="457200" algn="l"/>
              </a:tabLst>
            </a:pPr>
            <a:r>
              <a:rPr lang="ru-RU" sz="2400" dirty="0">
                <a:latin typeface="Times New Roman"/>
                <a:ea typeface="Times New Roman"/>
                <a:cs typeface="Times New Roman"/>
              </a:rPr>
              <a:t>ножичек;</a:t>
            </a:r>
            <a:endParaRPr lang="ru-RU" sz="3200" dirty="0">
              <a:latin typeface="Calibri"/>
              <a:ea typeface="Calibri"/>
              <a:cs typeface="Times New Roman"/>
            </a:endParaRPr>
          </a:p>
          <a:p>
            <a:pPr marL="342900" lvl="0" indent="-342900">
              <a:lnSpc>
                <a:spcPct val="115000"/>
              </a:lnSpc>
              <a:spcAft>
                <a:spcPts val="0"/>
              </a:spcAft>
              <a:buSzPts val="1000"/>
              <a:buFont typeface="Symbol"/>
              <a:buChar char=""/>
              <a:tabLst>
                <a:tab pos="457200" algn="l"/>
              </a:tabLst>
            </a:pPr>
            <a:r>
              <a:rPr lang="ru-RU" sz="2400" dirty="0">
                <a:latin typeface="Times New Roman"/>
                <a:ea typeface="Times New Roman"/>
                <a:cs typeface="Times New Roman"/>
              </a:rPr>
              <a:t>стержень от шариковой ручки </a:t>
            </a:r>
            <a:endParaRPr lang="ru-RU" sz="2400" dirty="0" smtClean="0">
              <a:latin typeface="Times New Roman"/>
              <a:ea typeface="Times New Roman"/>
              <a:cs typeface="Times New Roman"/>
            </a:endParaRPr>
          </a:p>
          <a:p>
            <a:pPr marL="342900" lvl="0" indent="-342900">
              <a:lnSpc>
                <a:spcPct val="115000"/>
              </a:lnSpc>
              <a:spcAft>
                <a:spcPts val="0"/>
              </a:spcAft>
              <a:buSzPts val="1000"/>
              <a:buFont typeface="Symbol"/>
              <a:buChar char=""/>
              <a:tabLst>
                <a:tab pos="457200" algn="l"/>
              </a:tabLst>
            </a:pPr>
            <a:r>
              <a:rPr lang="ru-RU" sz="2400" dirty="0" smtClean="0">
                <a:latin typeface="Times New Roman"/>
                <a:ea typeface="Times New Roman"/>
                <a:cs typeface="Times New Roman"/>
              </a:rPr>
              <a:t>кисточка</a:t>
            </a:r>
            <a:r>
              <a:rPr lang="ru-RU" sz="2400" dirty="0">
                <a:latin typeface="Times New Roman"/>
                <a:ea typeface="Times New Roman"/>
                <a:cs typeface="Times New Roman"/>
              </a:rPr>
              <a:t>;</a:t>
            </a:r>
            <a:endParaRPr lang="ru-RU" sz="3200" dirty="0">
              <a:latin typeface="Calibri"/>
              <a:ea typeface="Calibri"/>
              <a:cs typeface="Times New Roman"/>
            </a:endParaRPr>
          </a:p>
          <a:p>
            <a:pPr marL="342900" lvl="0" indent="-342900">
              <a:lnSpc>
                <a:spcPct val="115000"/>
              </a:lnSpc>
              <a:spcAft>
                <a:spcPts val="0"/>
              </a:spcAft>
              <a:buSzPts val="1000"/>
              <a:buFont typeface="Symbol"/>
              <a:buChar char=""/>
              <a:tabLst>
                <a:tab pos="457200" algn="l"/>
              </a:tabLst>
            </a:pPr>
            <a:r>
              <a:rPr lang="ru-RU" sz="2400" dirty="0">
                <a:latin typeface="Times New Roman"/>
                <a:ea typeface="Times New Roman"/>
                <a:cs typeface="Times New Roman"/>
              </a:rPr>
              <a:t>емкость с водой;</a:t>
            </a:r>
            <a:endParaRPr lang="ru-RU" sz="3200" dirty="0">
              <a:latin typeface="Calibri"/>
              <a:ea typeface="Calibri"/>
              <a:cs typeface="Times New Roman"/>
            </a:endParaRPr>
          </a:p>
          <a:p>
            <a:pPr marL="342900" lvl="0" indent="-342900">
              <a:lnSpc>
                <a:spcPct val="115000"/>
              </a:lnSpc>
              <a:spcAft>
                <a:spcPts val="0"/>
              </a:spcAft>
              <a:buSzPts val="1000"/>
              <a:buFont typeface="Symbol"/>
              <a:buChar char=""/>
              <a:tabLst>
                <a:tab pos="457200" algn="l"/>
              </a:tabLst>
            </a:pPr>
            <a:r>
              <a:rPr lang="ru-RU" sz="2400" dirty="0">
                <a:latin typeface="Times New Roman"/>
                <a:ea typeface="Times New Roman"/>
                <a:cs typeface="Times New Roman"/>
              </a:rPr>
              <a:t>фигурные формочки для вырезания </a:t>
            </a:r>
            <a:r>
              <a:rPr lang="ru-RU" sz="2400" dirty="0" smtClean="0">
                <a:latin typeface="Times New Roman"/>
                <a:ea typeface="Times New Roman"/>
                <a:cs typeface="Times New Roman"/>
              </a:rPr>
              <a:t>фигурок;</a:t>
            </a:r>
            <a:endParaRPr lang="ru-RU" sz="3200" dirty="0">
              <a:latin typeface="Calibri"/>
              <a:ea typeface="Calibri"/>
              <a:cs typeface="Times New Roman"/>
            </a:endParaRPr>
          </a:p>
          <a:p>
            <a:pPr marL="342900" lvl="0" indent="-342900">
              <a:lnSpc>
                <a:spcPct val="115000"/>
              </a:lnSpc>
              <a:spcAft>
                <a:spcPts val="0"/>
              </a:spcAft>
              <a:buSzPts val="1000"/>
              <a:buFont typeface="Symbol"/>
              <a:buChar char=""/>
              <a:tabLst>
                <a:tab pos="457200" algn="l"/>
              </a:tabLst>
            </a:pPr>
            <a:r>
              <a:rPr lang="ru-RU" sz="2400" dirty="0">
                <a:latin typeface="Times New Roman"/>
                <a:ea typeface="Times New Roman"/>
                <a:cs typeface="Times New Roman"/>
              </a:rPr>
              <a:t>пуговички, бусинки, колечки, кружево и пр. для выполнения оттисков;</a:t>
            </a:r>
            <a:endParaRPr lang="ru-RU" sz="3200" dirty="0">
              <a:latin typeface="Calibri"/>
              <a:ea typeface="Calibri"/>
              <a:cs typeface="Times New Roman"/>
            </a:endParaRPr>
          </a:p>
          <a:p>
            <a:pPr marL="342900" lvl="0" indent="-342900">
              <a:lnSpc>
                <a:spcPct val="115000"/>
              </a:lnSpc>
              <a:spcAft>
                <a:spcPts val="0"/>
              </a:spcAft>
              <a:buSzPts val="1000"/>
              <a:buFont typeface="Symbol"/>
              <a:buChar char=""/>
              <a:tabLst>
                <a:tab pos="457200" algn="l"/>
              </a:tabLst>
            </a:pPr>
            <a:r>
              <a:rPr lang="ru-RU" sz="2400" dirty="0" smtClean="0">
                <a:latin typeface="Times New Roman"/>
                <a:ea typeface="Times New Roman"/>
                <a:cs typeface="Times New Roman"/>
              </a:rPr>
              <a:t>Краски  любые (гуашевые, акварельные, акриловые).</a:t>
            </a:r>
          </a:p>
          <a:p>
            <a:pPr marL="342900" lvl="0" indent="-342900">
              <a:lnSpc>
                <a:spcPct val="115000"/>
              </a:lnSpc>
              <a:spcAft>
                <a:spcPts val="0"/>
              </a:spcAft>
              <a:buSzPts val="1000"/>
              <a:buFont typeface="Symbol"/>
              <a:buChar char=""/>
              <a:tabLst>
                <a:tab pos="457200" algn="l"/>
              </a:tabLst>
            </a:pPr>
            <a:r>
              <a:rPr lang="ru-RU" sz="2400" dirty="0" smtClean="0">
                <a:latin typeface="Times New Roman"/>
                <a:ea typeface="Calibri"/>
                <a:cs typeface="Times New Roman"/>
              </a:rPr>
              <a:t>Для прочности и блеска можно использовать бесцветный лак для ногтей.</a:t>
            </a:r>
            <a:endParaRPr lang="ru-RU" sz="3200" dirty="0">
              <a:latin typeface="Calibri"/>
              <a:ea typeface="Calibri"/>
              <a:cs typeface="Times New Roman"/>
            </a:endParaRPr>
          </a:p>
          <a:p>
            <a:pPr marL="45720" indent="0">
              <a:buNone/>
            </a:pPr>
            <a:r>
              <a:rPr lang="ru-RU" dirty="0" smtClean="0"/>
              <a:t>     </a:t>
            </a:r>
            <a:endParaRPr lang="ru-RU" dirty="0"/>
          </a:p>
        </p:txBody>
      </p:sp>
      <p:pic>
        <p:nvPicPr>
          <p:cNvPr id="4" name="Рисунок 3" descr="https://i2.wp.com/uplady.ru/wp-content/uploads/2015/01/neobhodimye-instrumenty-dlya-lepki.png"/>
          <p:cNvPicPr/>
          <p:nvPr/>
        </p:nvPicPr>
        <p:blipFill>
          <a:blip r:embed="rId2">
            <a:extLst>
              <a:ext uri="{28A0092B-C50C-407E-A947-70E740481C1C}">
                <a14:useLocalDpi xmlns:a14="http://schemas.microsoft.com/office/drawing/2010/main" val="0"/>
              </a:ext>
            </a:extLst>
          </a:blip>
          <a:srcRect/>
          <a:stretch>
            <a:fillRect/>
          </a:stretch>
        </p:blipFill>
        <p:spPr bwMode="auto">
          <a:xfrm>
            <a:off x="5796136" y="1124744"/>
            <a:ext cx="2987824" cy="2592288"/>
          </a:xfrm>
          <a:prstGeom prst="rect">
            <a:avLst/>
          </a:prstGeom>
          <a:noFill/>
          <a:ln>
            <a:noFill/>
          </a:ln>
        </p:spPr>
      </p:pic>
    </p:spTree>
    <p:extLst>
      <p:ext uri="{BB962C8B-B14F-4D97-AF65-F5344CB8AC3E}">
        <p14:creationId xmlns:p14="http://schemas.microsoft.com/office/powerpoint/2010/main" val="29631031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3568" y="404664"/>
            <a:ext cx="7622233" cy="720080"/>
          </a:xfrm>
        </p:spPr>
        <p:txBody>
          <a:bodyPr/>
          <a:lstStyle/>
          <a:p>
            <a:pPr marL="0" indent="0" algn="ctr">
              <a:lnSpc>
                <a:spcPct val="115000"/>
              </a:lnSpc>
              <a:spcAft>
                <a:spcPts val="0"/>
              </a:spcAft>
              <a:buNone/>
            </a:pPr>
            <a:r>
              <a:rPr lang="ru-RU" sz="3200" dirty="0">
                <a:solidFill>
                  <a:srgbClr val="0070C0"/>
                </a:solidFill>
                <a:effectLst/>
                <a:latin typeface="Times New Roman"/>
                <a:ea typeface="Times New Roman"/>
                <a:cs typeface="Times New Roman"/>
              </a:rPr>
              <a:t>Основные методы сушки</a:t>
            </a:r>
            <a:r>
              <a:rPr lang="ru-RU" sz="4400" dirty="0">
                <a:effectLst/>
                <a:latin typeface="Calibri"/>
                <a:ea typeface="Calibri"/>
                <a:cs typeface="Times New Roman"/>
              </a:rPr>
              <a:t/>
            </a:r>
            <a:br>
              <a:rPr lang="ru-RU" sz="4400" dirty="0">
                <a:effectLst/>
                <a:latin typeface="Calibri"/>
                <a:ea typeface="Calibri"/>
                <a:cs typeface="Times New Roman"/>
              </a:rPr>
            </a:br>
            <a:endParaRPr lang="ru-RU" dirty="0"/>
          </a:p>
        </p:txBody>
      </p:sp>
      <p:sp>
        <p:nvSpPr>
          <p:cNvPr id="3" name="Объект 2"/>
          <p:cNvSpPr>
            <a:spLocks noGrp="1"/>
          </p:cNvSpPr>
          <p:nvPr>
            <p:ph sz="quarter" idx="13"/>
          </p:nvPr>
        </p:nvSpPr>
        <p:spPr>
          <a:xfrm>
            <a:off x="467544" y="1268760"/>
            <a:ext cx="8064896" cy="4842872"/>
          </a:xfrm>
        </p:spPr>
        <p:txBody>
          <a:bodyPr>
            <a:normAutofit fontScale="62500" lnSpcReduction="20000"/>
          </a:bodyPr>
          <a:lstStyle/>
          <a:p>
            <a:pPr>
              <a:lnSpc>
                <a:spcPts val="1895"/>
              </a:lnSpc>
              <a:spcAft>
                <a:spcPts val="1125"/>
              </a:spcAft>
            </a:pPr>
            <a:r>
              <a:rPr lang="ru-RU" sz="2400" dirty="0">
                <a:solidFill>
                  <a:srgbClr val="FF0000"/>
                </a:solidFill>
                <a:latin typeface="Times New Roman"/>
                <a:ea typeface="Times New Roman"/>
                <a:cs typeface="Times New Roman"/>
              </a:rPr>
              <a:t>Метод 1 - В духовке (разогретой)</a:t>
            </a:r>
            <a:endParaRPr lang="ru-RU" sz="2800" dirty="0">
              <a:latin typeface="Calibri"/>
              <a:ea typeface="Calibri"/>
              <a:cs typeface="Times New Roman"/>
            </a:endParaRPr>
          </a:p>
          <a:p>
            <a:pPr>
              <a:lnSpc>
                <a:spcPct val="115000"/>
              </a:lnSpc>
              <a:spcAft>
                <a:spcPts val="1500"/>
              </a:spcAft>
            </a:pPr>
            <a:r>
              <a:rPr lang="ru-RU" sz="2400" dirty="0">
                <a:latin typeface="Times New Roman"/>
                <a:ea typeface="Times New Roman"/>
                <a:cs typeface="Times New Roman"/>
              </a:rPr>
              <a:t>Сушка в приоткрытой духовке при температуре 55-80 °C (поделка кладется в предварительно разогретую духовку). Изделие поместите на застеленный пергаментной бумагой противень или в жаропрочную посудину. Длительность процесса может составлять около часа или дольше в зависимости от размера фигурки.</a:t>
            </a:r>
            <a:endParaRPr lang="ru-RU" sz="2800" dirty="0">
              <a:latin typeface="Calibri"/>
              <a:ea typeface="Calibri"/>
              <a:cs typeface="Times New Roman"/>
            </a:endParaRPr>
          </a:p>
          <a:p>
            <a:pPr>
              <a:lnSpc>
                <a:spcPts val="1895"/>
              </a:lnSpc>
              <a:spcAft>
                <a:spcPts val="1125"/>
              </a:spcAft>
            </a:pPr>
            <a:r>
              <a:rPr lang="ru-RU" sz="2400" dirty="0">
                <a:solidFill>
                  <a:srgbClr val="FF0000"/>
                </a:solidFill>
                <a:latin typeface="Times New Roman"/>
                <a:ea typeface="Times New Roman"/>
                <a:cs typeface="Times New Roman"/>
              </a:rPr>
              <a:t>Метод 2 - Естественные условия</a:t>
            </a:r>
            <a:endParaRPr lang="ru-RU" sz="2800" dirty="0">
              <a:latin typeface="Calibri"/>
              <a:ea typeface="Calibri"/>
              <a:cs typeface="Times New Roman"/>
            </a:endParaRPr>
          </a:p>
          <a:p>
            <a:pPr>
              <a:lnSpc>
                <a:spcPct val="115000"/>
              </a:lnSpc>
              <a:spcAft>
                <a:spcPts val="1500"/>
              </a:spcAft>
            </a:pPr>
            <a:r>
              <a:rPr lang="ru-RU" sz="2400" dirty="0">
                <a:latin typeface="Times New Roman"/>
                <a:ea typeface="Times New Roman"/>
                <a:cs typeface="Times New Roman"/>
              </a:rPr>
              <a:t>Имеется в виду сушка на открытом воздухе (но не под прямыми солнечными лучами). Этот метод занимает больше времени, чем первый, однако он более эффективен. Изделие лучше всего положить на деревянную или пластмассовую поверхность. Сушка воздухом занимает около 3-4 дней. А вот сушить на батарее мы не рекомендуем – это может привести к тому, что поделка потрескается и раскрошится.</a:t>
            </a:r>
            <a:endParaRPr lang="ru-RU" sz="2800" dirty="0">
              <a:latin typeface="Calibri"/>
              <a:ea typeface="Calibri"/>
              <a:cs typeface="Times New Roman"/>
            </a:endParaRPr>
          </a:p>
          <a:p>
            <a:pPr>
              <a:lnSpc>
                <a:spcPts val="1895"/>
              </a:lnSpc>
              <a:spcAft>
                <a:spcPts val="1125"/>
              </a:spcAft>
            </a:pPr>
            <a:r>
              <a:rPr lang="ru-RU" sz="2400" dirty="0">
                <a:solidFill>
                  <a:srgbClr val="FF0000"/>
                </a:solidFill>
                <a:latin typeface="Times New Roman"/>
                <a:ea typeface="Times New Roman"/>
                <a:cs typeface="Times New Roman"/>
              </a:rPr>
              <a:t>Метод 3 - В духовке (холодной)</a:t>
            </a:r>
            <a:endParaRPr lang="ru-RU" sz="2800" dirty="0">
              <a:latin typeface="Calibri"/>
              <a:ea typeface="Calibri"/>
              <a:cs typeface="Times New Roman"/>
            </a:endParaRPr>
          </a:p>
          <a:p>
            <a:pPr>
              <a:lnSpc>
                <a:spcPct val="115000"/>
              </a:lnSpc>
              <a:spcAft>
                <a:spcPts val="1500"/>
              </a:spcAft>
            </a:pPr>
            <a:r>
              <a:rPr lang="ru-RU" sz="2400" dirty="0">
                <a:latin typeface="Times New Roman"/>
                <a:ea typeface="Times New Roman"/>
                <a:cs typeface="Times New Roman"/>
              </a:rPr>
              <a:t>Согласно этому методу поделки из соленого теста надо класть в холодную духовку и только потом ее включать, разогревая в итоге до 150 °C. Там же изделия должны и остывать, пока остывает духовка.</a:t>
            </a:r>
            <a:endParaRPr lang="ru-RU" sz="2800" dirty="0">
              <a:effectLst/>
              <a:latin typeface="Calibri"/>
              <a:ea typeface="Calibri"/>
              <a:cs typeface="Times New Roman"/>
            </a:endParaRPr>
          </a:p>
        </p:txBody>
      </p:sp>
    </p:spTree>
    <p:extLst>
      <p:ext uri="{BB962C8B-B14F-4D97-AF65-F5344CB8AC3E}">
        <p14:creationId xmlns:p14="http://schemas.microsoft.com/office/powerpoint/2010/main" val="8832948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4932040" y="640940"/>
            <a:ext cx="3847944" cy="2890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Рисунок 7" descr="https://i2.wp.com/uplady.ru/wp-content/uploads/2015/01/simvolicheskie-figurki-mukosolki-4.jpg"/>
          <p:cNvPicPr/>
          <p:nvPr/>
        </p:nvPicPr>
        <p:blipFill>
          <a:blip r:embed="rId3">
            <a:extLst>
              <a:ext uri="{28A0092B-C50C-407E-A947-70E740481C1C}">
                <a14:useLocalDpi xmlns:a14="http://schemas.microsoft.com/office/drawing/2010/main" val="0"/>
              </a:ext>
            </a:extLst>
          </a:blip>
          <a:srcRect/>
          <a:stretch>
            <a:fillRect/>
          </a:stretch>
        </p:blipFill>
        <p:spPr bwMode="auto">
          <a:xfrm>
            <a:off x="395536" y="620688"/>
            <a:ext cx="3024336" cy="5472608"/>
          </a:xfrm>
          <a:prstGeom prst="rect">
            <a:avLst/>
          </a:prstGeom>
          <a:noFill/>
          <a:ln>
            <a:noFill/>
          </a:ln>
        </p:spPr>
      </p:pic>
      <p:pic>
        <p:nvPicPr>
          <p:cNvPr id="9" name="Рисунок 8" descr="https://i1.wp.com/prostochek.ru/wp-content/uploads/2015/03/%D0%9C%D0%B0%D1%81%D1%82%D0%B5%D1%80-%D0%BA%D0%BB%D0%B0%D1%81%D1%81-%D0%BB%D0%B5%D0%BF%D0%BA%D0%B0-%D1%82%D0%B5%D1%81%D1%82%D0%BE-%D1%81%D0%BE%D0%BB%D0%B5%D0%BD%D0%BE%D0%B5.jpg"/>
          <p:cNvPicPr/>
          <p:nvPr/>
        </p:nvPicPr>
        <p:blipFill>
          <a:blip r:embed="rId4">
            <a:extLst>
              <a:ext uri="{28A0092B-C50C-407E-A947-70E740481C1C}">
                <a14:useLocalDpi xmlns:a14="http://schemas.microsoft.com/office/drawing/2010/main" val="0"/>
              </a:ext>
            </a:extLst>
          </a:blip>
          <a:srcRect/>
          <a:stretch>
            <a:fillRect/>
          </a:stretch>
        </p:blipFill>
        <p:spPr bwMode="auto">
          <a:xfrm>
            <a:off x="4932040" y="3717032"/>
            <a:ext cx="3818255" cy="2687191"/>
          </a:xfrm>
          <a:prstGeom prst="rect">
            <a:avLst/>
          </a:prstGeom>
          <a:noFill/>
          <a:ln>
            <a:noFill/>
          </a:ln>
        </p:spPr>
      </p:pic>
    </p:spTree>
    <p:extLst>
      <p:ext uri="{BB962C8B-B14F-4D97-AF65-F5344CB8AC3E}">
        <p14:creationId xmlns:p14="http://schemas.microsoft.com/office/powerpoint/2010/main" val="34858405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descr="https://i2.wp.com/prostochek.ru/wp-content/uploads/2015/03/%D0%A1%D0%BE%D0%BB%D0%B5%D0%BD%D0%BE%D0%B5-%D1%82%D0%B5%D1%81%D1%82%D0%BE-%D0%B4%D0%BB%D1%8F-%D0%BB%D0%B5%D0%BF%D0%BA%D0%B8-%D1%80%D0%B5%D1%86%D0%B5%D0%BF%D1%82.jpg"/>
          <p:cNvPicPr/>
          <p:nvPr/>
        </p:nvPicPr>
        <p:blipFill>
          <a:blip r:embed="rId2">
            <a:extLst>
              <a:ext uri="{28A0092B-C50C-407E-A947-70E740481C1C}">
                <a14:useLocalDpi xmlns:a14="http://schemas.microsoft.com/office/drawing/2010/main" val="0"/>
              </a:ext>
            </a:extLst>
          </a:blip>
          <a:srcRect/>
          <a:stretch>
            <a:fillRect/>
          </a:stretch>
        </p:blipFill>
        <p:spPr bwMode="auto">
          <a:xfrm>
            <a:off x="2577700" y="260648"/>
            <a:ext cx="6332606" cy="4529921"/>
          </a:xfrm>
          <a:prstGeom prst="rect">
            <a:avLst/>
          </a:prstGeom>
          <a:noFill/>
          <a:ln>
            <a:noFill/>
          </a:ln>
        </p:spPr>
      </p:pic>
      <p:pic>
        <p:nvPicPr>
          <p:cNvPr id="7" name="Рисунок 6" descr="https://i2.wp.com/maminyzaboty.com/wp-content/uploads/2016/02/solenoe_testo5.jpg"/>
          <p:cNvPicPr/>
          <p:nvPr/>
        </p:nvPicPr>
        <p:blipFill>
          <a:blip r:embed="rId3">
            <a:extLst>
              <a:ext uri="{28A0092B-C50C-407E-A947-70E740481C1C}">
                <a14:useLocalDpi xmlns:a14="http://schemas.microsoft.com/office/drawing/2010/main" val="0"/>
              </a:ext>
            </a:extLst>
          </a:blip>
          <a:srcRect/>
          <a:stretch>
            <a:fillRect/>
          </a:stretch>
        </p:blipFill>
        <p:spPr bwMode="auto">
          <a:xfrm>
            <a:off x="280656" y="3718593"/>
            <a:ext cx="4314825" cy="3004185"/>
          </a:xfrm>
          <a:prstGeom prst="rect">
            <a:avLst/>
          </a:prstGeom>
          <a:noFill/>
          <a:ln>
            <a:noFill/>
          </a:ln>
        </p:spPr>
      </p:pic>
    </p:spTree>
    <p:extLst>
      <p:ext uri="{BB962C8B-B14F-4D97-AF65-F5344CB8AC3E}">
        <p14:creationId xmlns:p14="http://schemas.microsoft.com/office/powerpoint/2010/main" val="42008464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descr="https://i2.wp.com/maminyzaboty.com/wp-content/uploads/2016/02/solenoe_testo6.jpg"/>
          <p:cNvPicPr/>
          <p:nvPr/>
        </p:nvPicPr>
        <p:blipFill>
          <a:blip r:embed="rId2">
            <a:extLst>
              <a:ext uri="{28A0092B-C50C-407E-A947-70E740481C1C}">
                <a14:useLocalDpi xmlns:a14="http://schemas.microsoft.com/office/drawing/2010/main" val="0"/>
              </a:ext>
            </a:extLst>
          </a:blip>
          <a:srcRect/>
          <a:stretch>
            <a:fillRect/>
          </a:stretch>
        </p:blipFill>
        <p:spPr bwMode="auto">
          <a:xfrm>
            <a:off x="251520" y="404664"/>
            <a:ext cx="8496944" cy="5976664"/>
          </a:xfrm>
          <a:prstGeom prst="rect">
            <a:avLst/>
          </a:prstGeom>
          <a:noFill/>
          <a:ln>
            <a:noFill/>
          </a:ln>
        </p:spPr>
      </p:pic>
    </p:spTree>
    <p:extLst>
      <p:ext uri="{BB962C8B-B14F-4D97-AF65-F5344CB8AC3E}">
        <p14:creationId xmlns:p14="http://schemas.microsoft.com/office/powerpoint/2010/main" val="39096147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0" y="260647"/>
            <a:ext cx="8568952" cy="6432583"/>
          </a:xfrm>
          <a:prstGeom prst="rect">
            <a:avLst/>
          </a:prstGeom>
        </p:spPr>
      </p:pic>
    </p:spTree>
    <p:extLst>
      <p:ext uri="{BB962C8B-B14F-4D97-AF65-F5344CB8AC3E}">
        <p14:creationId xmlns:p14="http://schemas.microsoft.com/office/powerpoint/2010/main" val="2606075057"/>
      </p:ext>
    </p:extLst>
  </p:cSld>
  <p:clrMapOvr>
    <a:masterClrMapping/>
  </p:clrMapOvr>
</p:sld>
</file>

<file path=ppt/theme/theme1.xml><?xml version="1.0" encoding="utf-8"?>
<a:theme xmlns:a="http://schemas.openxmlformats.org/drawingml/2006/main" name="Воздушный поток">
  <a:themeElements>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Кнопка">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Воздушный поток">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420</TotalTime>
  <Words>398</Words>
  <Application>Microsoft Office PowerPoint</Application>
  <PresentationFormat>Экран (4:3)</PresentationFormat>
  <Paragraphs>44</Paragraphs>
  <Slides>21</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21</vt:i4>
      </vt:variant>
    </vt:vector>
  </HeadingPairs>
  <TitlesOfParts>
    <vt:vector size="22" baseType="lpstr">
      <vt:lpstr>Воздушный поток</vt:lpstr>
      <vt:lpstr>Чем занять ребенка дома советы  родителям</vt:lpstr>
      <vt:lpstr> Дорогие    родители!  В дни, когда дети находятся дома, их надо чем-то занять. Предлагаем вам вместе с детьми заняться лепкой. Лепить можно из  любых пластичных масс, которые можно купить в магазине или сделать  дома своими руками. Мы дадим вам несколько советов на эту тему.</vt:lpstr>
      <vt:lpstr>Лепка из соленого теста</vt:lpstr>
      <vt:lpstr>Презентация PowerPoint</vt:lpstr>
      <vt:lpstr>Основные методы сушки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Наташа</dc:creator>
  <cp:lastModifiedBy>Наташа</cp:lastModifiedBy>
  <cp:revision>31</cp:revision>
  <dcterms:created xsi:type="dcterms:W3CDTF">2020-03-31T07:42:14Z</dcterms:created>
  <dcterms:modified xsi:type="dcterms:W3CDTF">2020-04-09T06:55:55Z</dcterms:modified>
</cp:coreProperties>
</file>